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6" r:id="rId2"/>
    <p:sldId id="274" r:id="rId3"/>
    <p:sldId id="275" r:id="rId4"/>
    <p:sldId id="277" r:id="rId5"/>
    <p:sldId id="278" r:id="rId6"/>
    <p:sldId id="279" r:id="rId7"/>
    <p:sldId id="280" r:id="rId8"/>
    <p:sldId id="271" r:id="rId9"/>
    <p:sldId id="281" r:id="rId10"/>
    <p:sldId id="269" r:id="rId11"/>
    <p:sldId id="272" r:id="rId12"/>
    <p:sldId id="282" r:id="rId13"/>
    <p:sldId id="283" r:id="rId14"/>
    <p:sldId id="284" r:id="rId15"/>
    <p:sldId id="285" r:id="rId16"/>
    <p:sldId id="287" r:id="rId17"/>
    <p:sldId id="28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703" autoAdjust="0"/>
  </p:normalViewPr>
  <p:slideViewPr>
    <p:cSldViewPr>
      <p:cViewPr varScale="1">
        <p:scale>
          <a:sx n="51" d="100"/>
          <a:sy n="51" d="100"/>
        </p:scale>
        <p:origin x="-18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372C4-FA08-47DF-9A0E-57A3895B7DD9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2E7ED-CC68-4B6E-9474-2C919D96D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Первая является наиболее распространенной по всему миру, так как ее обладателями являются примерно 45 процентов жителей нашей планеты.</a:t>
            </a:r>
            <a:b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Группы крови отличается определенными биохимическими особенностями. Кровь второй группы принадлежит в своем большинстве жителям Европы, и ее обладателями являются почти 35 процентов населения. Не очень многочисленной является третья группа, так как она встречается только у 13 процентов населения земного шара. Ну а четвертая группа крови является самой редкой, ведь ее носителями являются всего лишь 7 процентов населения планеты.</a:t>
            </a:r>
            <a:b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DB718-3D20-41B7-9AF2-76665F4C341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Первая является наиболее распространенной по всему миру, так как ее обладателями являются примерно 45 процентов жителей нашей планеты.</a:t>
            </a:r>
            <a:b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DB718-3D20-41B7-9AF2-76665F4C341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44D2181-9C40-4F9A-8554-8532A51C69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-collection.edu.ru/" TargetMode="External"/><Relationship Id="rId2" Type="http://schemas.openxmlformats.org/officeDocument/2006/relationships/hyperlink" Target="http://softobase.com/ru/family-tree-builde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Дайте определение, что такое граф?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 вы понимаете что такое ориентированный граф? Неориентированный?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Что вы понимаете под вершиной графа?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Что такое дуга?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Что такое  ребро в графе?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Информационная модель «Генеалогическое  дерево»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dirty="0" smtClean="0"/>
              <a:t>Использовать для составления любую программу :</a:t>
            </a:r>
          </a:p>
          <a:p>
            <a:pPr marL="514350" indent="-514350">
              <a:buAutoNum type="arabicPeriod"/>
            </a:pPr>
            <a:r>
              <a:rPr lang="ru-RU" dirty="0" smtClean="0"/>
              <a:t>Древо Жизни 3.1.1.</a:t>
            </a:r>
          </a:p>
          <a:p>
            <a:pPr marL="514350" indent="-514350">
              <a:buAutoNum type="arabicPeriod"/>
            </a:pPr>
            <a:r>
              <a:rPr lang="en-US" dirty="0" smtClean="0">
                <a:hlinkClick r:id="rId2"/>
              </a:rPr>
              <a:t>Family Tree Builder</a:t>
            </a:r>
            <a:r>
              <a:rPr lang="ru-RU" dirty="0" smtClean="0"/>
              <a:t> </a:t>
            </a:r>
          </a:p>
          <a:p>
            <a:pPr marL="514350" indent="-514350">
              <a:buAutoNum type="arabicPeriod"/>
            </a:pPr>
            <a:r>
              <a:rPr lang="ru-RU" dirty="0" smtClean="0"/>
              <a:t>Живая родословная 2.0</a:t>
            </a:r>
          </a:p>
          <a:p>
            <a:pPr marL="514350" indent="-514350">
              <a:buNone/>
            </a:pPr>
            <a:r>
              <a:rPr lang="en-US" dirty="0" smtClean="0">
                <a:hlinkClick r:id="rId3"/>
              </a:rPr>
              <a:t>http://school-collection.edu.ru/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 Презентация родословной (граф «Дерево»)</a:t>
            </a:r>
          </a:p>
          <a:p>
            <a:pPr marL="514350" indent="-514350">
              <a:buNone/>
            </a:pPr>
            <a:r>
              <a:rPr lang="ru-RU" dirty="0" smtClean="0"/>
              <a:t>    Интересные исторические сведения  (география проживания, принадлежность к социальной группе, род занятий,  и т.д.)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mage-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571480"/>
            <a:ext cx="6500858" cy="547634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28794" y="428604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Граф  переливание крови по группам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2400" cy="1143000"/>
          </a:xfrm>
        </p:spPr>
        <p:txBody>
          <a:bodyPr/>
          <a:lstStyle/>
          <a:p>
            <a:r>
              <a:rPr lang="ru-RU" sz="4800" b="1">
                <a:solidFill>
                  <a:srgbClr val="990000"/>
                </a:solidFill>
                <a:latin typeface="Comic Sans MS" pitchFamily="66" charset="0"/>
              </a:rPr>
              <a:t>Файловая структура</a:t>
            </a:r>
          </a:p>
        </p:txBody>
      </p:sp>
      <p:pic>
        <p:nvPicPr>
          <p:cNvPr id="40964" name="Picture 4" descr="дис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9538" y="1412875"/>
            <a:ext cx="3867150" cy="4522788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</p:pic>
      <p:pic>
        <p:nvPicPr>
          <p:cNvPr id="40965" name="Picture 5" descr="кнопка назад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663" y="6234113"/>
            <a:ext cx="865187" cy="377825"/>
          </a:xfrm>
          <a:prstGeom prst="rect">
            <a:avLst/>
          </a:prstGeom>
          <a:noFill/>
        </p:spPr>
      </p:pic>
      <p:pic>
        <p:nvPicPr>
          <p:cNvPr id="40966" name="Picture 6" descr="кнопка вперед копия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34338" y="6242050"/>
            <a:ext cx="863600" cy="377825"/>
          </a:xfrm>
          <a:prstGeom prst="rect">
            <a:avLst/>
          </a:prstGeom>
          <a:noFill/>
        </p:spPr>
      </p:pic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250825" y="5949950"/>
            <a:ext cx="86407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ru-RU" sz="2000">
                <a:solidFill>
                  <a:schemeClr val="hlink"/>
                </a:solidFill>
                <a:latin typeface="Arial" charset="0"/>
              </a:rPr>
              <a:t>Укажите корневую вершину, объекты 1-го, 2-го и 3-го уровней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 build="p" autoUpdateAnimBg="0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Задача 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/>
              <a:t>Между населёнными пунктами </a:t>
            </a:r>
            <a:r>
              <a:rPr lang="en-US" sz="2400" b="1" dirty="0" smtClean="0"/>
              <a:t>A, B, C, D, E </a:t>
            </a:r>
            <a:r>
              <a:rPr lang="ru-RU" sz="2400" b="1" dirty="0" smtClean="0"/>
              <a:t>построены дороги. Протяженность которых приведена в таблице:</a:t>
            </a:r>
            <a:endParaRPr lang="en-US" sz="2400" b="1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ru-RU" sz="2400" dirty="0" smtClean="0"/>
          </a:p>
          <a:p>
            <a:r>
              <a:rPr lang="ru-RU" sz="2400" dirty="0" smtClean="0"/>
              <a:t>Определите кратчайший путь между дорогами </a:t>
            </a:r>
            <a:r>
              <a:rPr lang="en-US" sz="2400" dirty="0" smtClean="0"/>
              <a:t>A </a:t>
            </a:r>
            <a:r>
              <a:rPr lang="ru-RU" sz="2400" dirty="0" smtClean="0"/>
              <a:t>и </a:t>
            </a:r>
            <a:r>
              <a:rPr lang="en-US" sz="2400" dirty="0" smtClean="0"/>
              <a:t>D</a:t>
            </a:r>
            <a:r>
              <a:rPr lang="ru-RU" sz="2400" dirty="0" smtClean="0"/>
              <a:t>.</a:t>
            </a:r>
          </a:p>
          <a:p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4" y="2492896"/>
          <a:ext cx="7643868" cy="3007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978"/>
                <a:gridCol w="1273978"/>
                <a:gridCol w="1273978"/>
                <a:gridCol w="1273978"/>
                <a:gridCol w="1273978"/>
                <a:gridCol w="1273978"/>
              </a:tblGrid>
              <a:tr h="501301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ru-RU" dirty="0"/>
                    </a:p>
                  </a:txBody>
                  <a:tcPr/>
                </a:tc>
              </a:tr>
              <a:tr h="50130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ru-RU" b="1" dirty="0"/>
                    </a:p>
                  </a:txBody>
                  <a:tcPr/>
                </a:tc>
              </a:tr>
              <a:tr h="50130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/>
                </a:tc>
              </a:tr>
              <a:tr h="50130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</a:tr>
              <a:tr h="50130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</a:tr>
              <a:tr h="50130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Определите кратчайший путь между дорогами </a:t>
            </a:r>
            <a:r>
              <a:rPr lang="en-US" dirty="0" smtClean="0"/>
              <a:t>A </a:t>
            </a:r>
            <a:r>
              <a:rPr lang="ru-RU" dirty="0" smtClean="0"/>
              <a:t>и </a:t>
            </a:r>
            <a:r>
              <a:rPr lang="en-US" dirty="0" smtClean="0"/>
              <a:t>D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071538" y="2285992"/>
            <a:ext cx="785818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А</a:t>
            </a:r>
            <a:r>
              <a:rPr lang="ru-RU" sz="2000" b="1" dirty="0" err="1" smtClean="0"/>
              <a:t>а</a:t>
            </a:r>
            <a:endParaRPr lang="ru-RU" sz="2000" b="1" dirty="0"/>
          </a:p>
        </p:txBody>
      </p:sp>
      <p:sp>
        <p:nvSpPr>
          <p:cNvPr id="5" name="Овал 4"/>
          <p:cNvSpPr/>
          <p:nvPr/>
        </p:nvSpPr>
        <p:spPr>
          <a:xfrm>
            <a:off x="2786050" y="2214554"/>
            <a:ext cx="785818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В</a:t>
            </a:r>
            <a:r>
              <a:rPr lang="ru-RU" sz="2000" b="1" dirty="0" err="1" smtClean="0"/>
              <a:t>а</a:t>
            </a:r>
            <a:endParaRPr lang="ru-RU" sz="2000" b="1" dirty="0"/>
          </a:p>
        </p:txBody>
      </p:sp>
      <p:sp>
        <p:nvSpPr>
          <p:cNvPr id="6" name="Овал 5"/>
          <p:cNvSpPr/>
          <p:nvPr/>
        </p:nvSpPr>
        <p:spPr>
          <a:xfrm>
            <a:off x="1285852" y="3857628"/>
            <a:ext cx="785818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С</a:t>
            </a:r>
            <a:r>
              <a:rPr lang="ru-RU" sz="2000" b="1" dirty="0" err="1" smtClean="0"/>
              <a:t>а</a:t>
            </a:r>
            <a:endParaRPr lang="ru-RU" sz="2000" b="1" dirty="0"/>
          </a:p>
        </p:txBody>
      </p:sp>
      <p:sp>
        <p:nvSpPr>
          <p:cNvPr id="7" name="Овал 6"/>
          <p:cNvSpPr/>
          <p:nvPr/>
        </p:nvSpPr>
        <p:spPr>
          <a:xfrm>
            <a:off x="2428860" y="3286124"/>
            <a:ext cx="785818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Е</a:t>
            </a:r>
            <a:r>
              <a:rPr lang="ru-RU" sz="2000" b="1" dirty="0" err="1" smtClean="0"/>
              <a:t>а</a:t>
            </a:r>
            <a:endParaRPr lang="ru-RU" sz="2000" b="1" dirty="0"/>
          </a:p>
        </p:txBody>
      </p:sp>
      <p:sp>
        <p:nvSpPr>
          <p:cNvPr id="8" name="Овал 7"/>
          <p:cNvSpPr/>
          <p:nvPr/>
        </p:nvSpPr>
        <p:spPr>
          <a:xfrm>
            <a:off x="4286248" y="3143248"/>
            <a:ext cx="785818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С</a:t>
            </a:r>
            <a:r>
              <a:rPr lang="ru-RU" sz="2000" b="1" dirty="0" err="1" smtClean="0"/>
              <a:t>а</a:t>
            </a:r>
            <a:endParaRPr lang="ru-RU" sz="2000" b="1" dirty="0"/>
          </a:p>
        </p:txBody>
      </p:sp>
      <p:sp>
        <p:nvSpPr>
          <p:cNvPr id="9" name="Овал 8"/>
          <p:cNvSpPr/>
          <p:nvPr/>
        </p:nvSpPr>
        <p:spPr>
          <a:xfrm>
            <a:off x="2928926" y="5000636"/>
            <a:ext cx="785818" cy="64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D</a:t>
            </a:r>
            <a:r>
              <a:rPr lang="ru-RU" sz="2000" b="1" dirty="0" smtClean="0"/>
              <a:t>а</a:t>
            </a:r>
            <a:endParaRPr lang="ru-RU" sz="2000" b="1" dirty="0"/>
          </a:p>
        </p:txBody>
      </p:sp>
      <p:cxnSp>
        <p:nvCxnSpPr>
          <p:cNvPr id="11" name="Прямая соединительная линия 10"/>
          <p:cNvCxnSpPr>
            <a:stCxn id="4" idx="6"/>
            <a:endCxn id="5" idx="2"/>
          </p:cNvCxnSpPr>
          <p:nvPr/>
        </p:nvCxnSpPr>
        <p:spPr>
          <a:xfrm flipV="1">
            <a:off x="1857356" y="2536025"/>
            <a:ext cx="92869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4" idx="5"/>
          </p:cNvCxnSpPr>
          <p:nvPr/>
        </p:nvCxnSpPr>
        <p:spPr>
          <a:xfrm rot="16200000" flipH="1">
            <a:off x="2717151" y="1859902"/>
            <a:ext cx="594223" cy="25439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7" idx="1"/>
          </p:cNvCxnSpPr>
          <p:nvPr/>
        </p:nvCxnSpPr>
        <p:spPr>
          <a:xfrm>
            <a:off x="1643042" y="2928934"/>
            <a:ext cx="900898" cy="451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7" idx="6"/>
            <a:endCxn id="8" idx="2"/>
          </p:cNvCxnSpPr>
          <p:nvPr/>
        </p:nvCxnSpPr>
        <p:spPr>
          <a:xfrm flipV="1">
            <a:off x="3214678" y="3464719"/>
            <a:ext cx="107157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5" idx="5"/>
            <a:endCxn id="8" idx="2"/>
          </p:cNvCxnSpPr>
          <p:nvPr/>
        </p:nvCxnSpPr>
        <p:spPr>
          <a:xfrm rot="16200000" flipH="1">
            <a:off x="3520828" y="2699299"/>
            <a:ext cx="701380" cy="829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6" idx="0"/>
          </p:cNvCxnSpPr>
          <p:nvPr/>
        </p:nvCxnSpPr>
        <p:spPr>
          <a:xfrm rot="16200000" flipH="1">
            <a:off x="1125116" y="3303983"/>
            <a:ext cx="1000132" cy="10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8" idx="3"/>
            <a:endCxn id="9" idx="7"/>
          </p:cNvCxnSpPr>
          <p:nvPr/>
        </p:nvCxnSpPr>
        <p:spPr>
          <a:xfrm rot="5400000">
            <a:off x="3299116" y="3992581"/>
            <a:ext cx="1402760" cy="801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7" idx="4"/>
            <a:endCxn id="9" idx="0"/>
          </p:cNvCxnSpPr>
          <p:nvPr/>
        </p:nvCxnSpPr>
        <p:spPr>
          <a:xfrm rot="16200000" flipH="1">
            <a:off x="2536017" y="4214818"/>
            <a:ext cx="1071570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Задача 5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Между планетами Солнечной системы установлено космическое сообщение. Рейсовые ракеты летают по следующим маршрутам: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Земля – Меркурий;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Плутон – Венера;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Земля – Плутон;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Плутон – Меркурий;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Меркурий – Венера;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Уран – Нептун;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Нептун – Сатурн;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Сатурн – Юпитер;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Юпитер – Марс и Марс – Уран.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Можно ли долететь на рейсовых ракетах с Земли до Марса 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 (ГИА)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841" y="1844824"/>
            <a:ext cx="8522159" cy="4032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8820472" cy="436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6713"/>
            <a:ext cx="7772400" cy="1081087"/>
          </a:xfrm>
        </p:spPr>
        <p:txBody>
          <a:bodyPr/>
          <a:lstStyle/>
          <a:p>
            <a:r>
              <a:rPr lang="ru-RU" sz="5400" b="1">
                <a:solidFill>
                  <a:srgbClr val="990000"/>
                </a:solidFill>
                <a:latin typeface="Comic Sans MS" pitchFamily="66" charset="0"/>
              </a:rPr>
              <a:t>Состав графа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153400" cy="388778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400">
                <a:solidFill>
                  <a:schemeClr val="hlink"/>
                </a:solidFill>
                <a:latin typeface="Arial" charset="0"/>
              </a:rPr>
              <a:t>Граф состоит из </a:t>
            </a:r>
            <a:r>
              <a:rPr lang="ru-RU" sz="2400" b="1" i="1">
                <a:solidFill>
                  <a:srgbClr val="990000"/>
                </a:solidFill>
                <a:latin typeface="Arial" charset="0"/>
              </a:rPr>
              <a:t>вершин</a:t>
            </a:r>
            <a:r>
              <a:rPr lang="ru-RU" sz="2400">
                <a:solidFill>
                  <a:schemeClr val="hlink"/>
                </a:solidFill>
                <a:latin typeface="Arial" charset="0"/>
              </a:rPr>
              <a:t>, связанных линиями.</a:t>
            </a:r>
          </a:p>
          <a:p>
            <a:pPr marL="0" indent="0">
              <a:buFontTx/>
              <a:buNone/>
            </a:pPr>
            <a:r>
              <a:rPr lang="ru-RU" sz="2400">
                <a:solidFill>
                  <a:schemeClr val="hlink"/>
                </a:solidFill>
                <a:latin typeface="Arial" charset="0"/>
              </a:rPr>
              <a:t>Направленная линия (со стрелкой) называется </a:t>
            </a:r>
            <a:r>
              <a:rPr lang="ru-RU" sz="2400" b="1" i="1">
                <a:solidFill>
                  <a:srgbClr val="990000"/>
                </a:solidFill>
                <a:latin typeface="Arial" charset="0"/>
              </a:rPr>
              <a:t>дугой</a:t>
            </a:r>
            <a:r>
              <a:rPr lang="ru-RU" sz="2400">
                <a:solidFill>
                  <a:schemeClr val="hlink"/>
                </a:solidFill>
                <a:latin typeface="Arial" charset="0"/>
              </a:rPr>
              <a:t>.</a:t>
            </a:r>
          </a:p>
          <a:p>
            <a:pPr marL="0" indent="0">
              <a:buFontTx/>
              <a:buNone/>
            </a:pPr>
            <a:r>
              <a:rPr lang="ru-RU" sz="2400">
                <a:solidFill>
                  <a:schemeClr val="hlink"/>
                </a:solidFill>
                <a:latin typeface="Arial" charset="0"/>
              </a:rPr>
              <a:t>Линия ненаправленная (без стрелки) называется </a:t>
            </a:r>
            <a:r>
              <a:rPr lang="ru-RU" sz="2400" b="1" i="1">
                <a:solidFill>
                  <a:srgbClr val="990000"/>
                </a:solidFill>
                <a:latin typeface="Arial" charset="0"/>
              </a:rPr>
              <a:t>ребром</a:t>
            </a:r>
            <a:r>
              <a:rPr lang="ru-RU" sz="2400">
                <a:solidFill>
                  <a:schemeClr val="hlink"/>
                </a:solidFill>
                <a:latin typeface="Arial" charset="0"/>
              </a:rPr>
              <a:t>.</a:t>
            </a:r>
          </a:p>
          <a:p>
            <a:pPr marL="0" indent="0">
              <a:buFontTx/>
              <a:buNone/>
            </a:pPr>
            <a:r>
              <a:rPr lang="ru-RU" sz="2400">
                <a:solidFill>
                  <a:schemeClr val="hlink"/>
                </a:solidFill>
                <a:latin typeface="Arial" charset="0"/>
              </a:rPr>
              <a:t>Линия, выходящая из некоторой вершины и входящая в неё же, называется </a:t>
            </a:r>
            <a:r>
              <a:rPr lang="ru-RU" sz="2400" b="1" i="1">
                <a:solidFill>
                  <a:srgbClr val="990000"/>
                </a:solidFill>
                <a:latin typeface="Arial" charset="0"/>
              </a:rPr>
              <a:t>петлей</a:t>
            </a:r>
            <a:r>
              <a:rPr lang="ru-RU" sz="2400">
                <a:solidFill>
                  <a:schemeClr val="hlink"/>
                </a:solidFill>
                <a:latin typeface="Arial" charset="0"/>
              </a:rPr>
              <a:t>. 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371600" y="4343400"/>
            <a:ext cx="6629400" cy="2247900"/>
            <a:chOff x="1104" y="2568"/>
            <a:chExt cx="4176" cy="1416"/>
          </a:xfrm>
        </p:grpSpPr>
        <p:sp>
          <p:nvSpPr>
            <p:cNvPr id="7189" name="AutoShape 21"/>
            <p:cNvSpPr>
              <a:spLocks noChangeArrowheads="1"/>
            </p:cNvSpPr>
            <p:nvPr/>
          </p:nvSpPr>
          <p:spPr bwMode="auto">
            <a:xfrm>
              <a:off x="4224" y="3539"/>
              <a:ext cx="1056" cy="336"/>
            </a:xfrm>
            <a:prstGeom prst="flowChartTerminator">
              <a:avLst/>
            </a:prstGeom>
            <a:noFill/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2" name="Line 14"/>
            <p:cNvSpPr>
              <a:spLocks noChangeShapeType="1"/>
            </p:cNvSpPr>
            <p:nvPr/>
          </p:nvSpPr>
          <p:spPr bwMode="auto">
            <a:xfrm>
              <a:off x="3024" y="2977"/>
              <a:ext cx="1088" cy="62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81" name="Line 13"/>
            <p:cNvSpPr>
              <a:spLocks noChangeShapeType="1"/>
            </p:cNvSpPr>
            <p:nvPr/>
          </p:nvSpPr>
          <p:spPr bwMode="auto">
            <a:xfrm>
              <a:off x="1527" y="3702"/>
              <a:ext cx="2495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 flipV="1">
              <a:off x="1618" y="2953"/>
              <a:ext cx="907" cy="523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4" name="Oval 6"/>
            <p:cNvSpPr>
              <a:spLocks noChangeArrowheads="1"/>
            </p:cNvSpPr>
            <p:nvPr/>
          </p:nvSpPr>
          <p:spPr bwMode="auto">
            <a:xfrm>
              <a:off x="1104" y="3286"/>
              <a:ext cx="589" cy="589"/>
            </a:xfrm>
            <a:prstGeom prst="ellipse">
              <a:avLst/>
            </a:prstGeom>
            <a:solidFill>
              <a:srgbClr val="00CC00"/>
            </a:solidFill>
            <a:ln w="2857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srgbClr val="009900"/>
                </a:solidFill>
              </a:endParaRPr>
            </a:p>
          </p:txBody>
        </p:sp>
        <p:sp>
          <p:nvSpPr>
            <p:cNvPr id="7177" name="Oval 9"/>
            <p:cNvSpPr>
              <a:spLocks noChangeArrowheads="1"/>
            </p:cNvSpPr>
            <p:nvPr/>
          </p:nvSpPr>
          <p:spPr bwMode="auto">
            <a:xfrm>
              <a:off x="2479" y="2568"/>
              <a:ext cx="589" cy="589"/>
            </a:xfrm>
            <a:prstGeom prst="ellipse">
              <a:avLst/>
            </a:prstGeom>
            <a:solidFill>
              <a:srgbClr val="00CC00"/>
            </a:solidFill>
            <a:ln w="2857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8" name="Oval 10"/>
            <p:cNvSpPr>
              <a:spLocks noChangeArrowheads="1"/>
            </p:cNvSpPr>
            <p:nvPr/>
          </p:nvSpPr>
          <p:spPr bwMode="auto">
            <a:xfrm>
              <a:off x="3976" y="3395"/>
              <a:ext cx="589" cy="589"/>
            </a:xfrm>
            <a:prstGeom prst="ellipse">
              <a:avLst/>
            </a:prstGeom>
            <a:solidFill>
              <a:srgbClr val="00CC00"/>
            </a:solidFill>
            <a:ln w="2857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3" name="Text Box 15"/>
            <p:cNvSpPr txBox="1">
              <a:spLocks noChangeArrowheads="1"/>
            </p:cNvSpPr>
            <p:nvPr/>
          </p:nvSpPr>
          <p:spPr bwMode="auto">
            <a:xfrm>
              <a:off x="1234" y="3395"/>
              <a:ext cx="36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lang="ru-RU" sz="3200">
                  <a:solidFill>
                    <a:srgbClr val="FF6600"/>
                  </a:solidFill>
                </a:rPr>
                <a:t>А</a:t>
              </a:r>
            </a:p>
          </p:txBody>
        </p:sp>
        <p:sp>
          <p:nvSpPr>
            <p:cNvPr id="7184" name="Text Box 16"/>
            <p:cNvSpPr txBox="1">
              <a:spLocks noChangeArrowheads="1"/>
            </p:cNvSpPr>
            <p:nvPr/>
          </p:nvSpPr>
          <p:spPr bwMode="auto">
            <a:xfrm>
              <a:off x="2616" y="2659"/>
              <a:ext cx="362" cy="365"/>
            </a:xfrm>
            <a:prstGeom prst="rect">
              <a:avLst/>
            </a:prstGeom>
            <a:solidFill>
              <a:srgbClr val="00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lang="ru-RU" sz="3200">
                  <a:solidFill>
                    <a:srgbClr val="FF6600"/>
                  </a:solidFill>
                </a:rPr>
                <a:t>В</a:t>
              </a:r>
            </a:p>
          </p:txBody>
        </p:sp>
        <p:sp>
          <p:nvSpPr>
            <p:cNvPr id="7185" name="Text Box 17"/>
            <p:cNvSpPr txBox="1">
              <a:spLocks noChangeArrowheads="1"/>
            </p:cNvSpPr>
            <p:nvPr/>
          </p:nvSpPr>
          <p:spPr bwMode="auto">
            <a:xfrm>
              <a:off x="4112" y="3510"/>
              <a:ext cx="36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lang="ru-RU" sz="3200">
                  <a:solidFill>
                    <a:srgbClr val="FF6600"/>
                  </a:solidFill>
                </a:rPr>
                <a:t>С</a:t>
              </a:r>
            </a:p>
          </p:txBody>
        </p:sp>
      </p:grpSp>
      <p:pic>
        <p:nvPicPr>
          <p:cNvPr id="7187" name="Picture 19" descr="кнопка назад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6234113"/>
            <a:ext cx="865187" cy="377825"/>
          </a:xfrm>
          <a:prstGeom prst="rect">
            <a:avLst/>
          </a:prstGeom>
          <a:noFill/>
        </p:spPr>
      </p:pic>
      <p:pic>
        <p:nvPicPr>
          <p:cNvPr id="7188" name="Picture 20" descr="кнопка вперед копия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34338" y="6242050"/>
            <a:ext cx="863600" cy="377825"/>
          </a:xfrm>
          <a:prstGeom prst="rect">
            <a:avLst/>
          </a:prstGeom>
          <a:noFill/>
        </p:spPr>
      </p:pic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7239000" y="5181600"/>
            <a:ext cx="0" cy="6096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6477000" y="4876800"/>
            <a:ext cx="15240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latin typeface="Arial" charset="0"/>
              </a:rPr>
              <a:t>петля</a:t>
            </a:r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2667000" y="4724400"/>
            <a:ext cx="0" cy="6096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5181600" y="4648200"/>
            <a:ext cx="0" cy="6096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4572000" y="4191000"/>
            <a:ext cx="15240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latin typeface="Arial" charset="0"/>
              </a:rPr>
              <a:t>ребро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1905000" y="4267200"/>
            <a:ext cx="13716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latin typeface="Arial" charset="0"/>
              </a:rPr>
              <a:t>дуга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990000"/>
                </a:solidFill>
                <a:latin typeface="Comic Sans MS" pitchFamily="66" charset="0"/>
              </a:rPr>
              <a:t>Неориентированный граф</a:t>
            </a:r>
            <a:r>
              <a:rPr lang="ru-RU"/>
              <a:t> </a:t>
            </a:r>
            <a:r>
              <a:rPr lang="ru-RU">
                <a:solidFill>
                  <a:schemeClr val="hlink"/>
                </a:solidFill>
              </a:rPr>
              <a:t>-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400">
                <a:solidFill>
                  <a:schemeClr val="hlink"/>
                </a:solidFill>
                <a:latin typeface="Arial" charset="0"/>
              </a:rPr>
              <a:t>граф, вершины которого соединены ребрами. С помощью таких графов могут быть представлены схемы двухсторонних (симметричных) отношений.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940425" y="5373688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ru-RU" sz="2400" b="0">
              <a:solidFill>
                <a:schemeClr val="tx1"/>
              </a:solidFill>
            </a:endParaRPr>
          </a:p>
        </p:txBody>
      </p:sp>
      <p:pic>
        <p:nvPicPr>
          <p:cNvPr id="27653" name="Picture 5" descr="кнопка назад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6234113"/>
            <a:ext cx="865187" cy="377825"/>
          </a:xfrm>
          <a:prstGeom prst="rect">
            <a:avLst/>
          </a:prstGeom>
          <a:noFill/>
        </p:spPr>
      </p:pic>
      <p:pic>
        <p:nvPicPr>
          <p:cNvPr id="27654" name="Picture 6" descr="кнопка вперед копия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34338" y="6242050"/>
            <a:ext cx="863600" cy="377825"/>
          </a:xfrm>
          <a:prstGeom prst="rect">
            <a:avLst/>
          </a:prstGeom>
          <a:noFill/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54038" y="2757488"/>
            <a:ext cx="7827962" cy="3109912"/>
            <a:chOff x="349" y="1026"/>
            <a:chExt cx="4726" cy="1921"/>
          </a:xfrm>
        </p:grpSpPr>
        <p:sp>
          <p:nvSpPr>
            <p:cNvPr id="27656" name="Line 8"/>
            <p:cNvSpPr>
              <a:spLocks noChangeShapeType="1"/>
            </p:cNvSpPr>
            <p:nvPr/>
          </p:nvSpPr>
          <p:spPr bwMode="auto">
            <a:xfrm flipV="1">
              <a:off x="1202" y="1344"/>
              <a:ext cx="907" cy="272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>
              <a:off x="2971" y="1253"/>
              <a:ext cx="1270" cy="136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7658" name="Line 10"/>
            <p:cNvSpPr>
              <a:spLocks noChangeShapeType="1"/>
            </p:cNvSpPr>
            <p:nvPr/>
          </p:nvSpPr>
          <p:spPr bwMode="auto">
            <a:xfrm>
              <a:off x="4176" y="1584"/>
              <a:ext cx="229" cy="757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7659" name="Line 11"/>
            <p:cNvSpPr>
              <a:spLocks noChangeShapeType="1"/>
            </p:cNvSpPr>
            <p:nvPr/>
          </p:nvSpPr>
          <p:spPr bwMode="auto">
            <a:xfrm flipH="1">
              <a:off x="2381" y="2659"/>
              <a:ext cx="1542" cy="136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 flipV="1">
              <a:off x="1927" y="1389"/>
              <a:ext cx="2314" cy="1225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7661" name="Line 13"/>
            <p:cNvSpPr>
              <a:spLocks noChangeShapeType="1"/>
            </p:cNvSpPr>
            <p:nvPr/>
          </p:nvSpPr>
          <p:spPr bwMode="auto">
            <a:xfrm flipV="1">
              <a:off x="1292" y="1389"/>
              <a:ext cx="2903" cy="408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7662" name="Oval 14"/>
            <p:cNvSpPr>
              <a:spLocks noChangeArrowheads="1"/>
            </p:cNvSpPr>
            <p:nvPr/>
          </p:nvSpPr>
          <p:spPr bwMode="auto">
            <a:xfrm>
              <a:off x="349" y="1536"/>
              <a:ext cx="1043" cy="499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63" name="Oval 15"/>
            <p:cNvSpPr>
              <a:spLocks noChangeArrowheads="1"/>
            </p:cNvSpPr>
            <p:nvPr/>
          </p:nvSpPr>
          <p:spPr bwMode="auto">
            <a:xfrm>
              <a:off x="1383" y="2448"/>
              <a:ext cx="1043" cy="499"/>
            </a:xfrm>
            <a:prstGeom prst="ellipse">
              <a:avLst/>
            </a:prstGeom>
            <a:solidFill>
              <a:srgbClr val="D60093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64" name="Oval 16"/>
            <p:cNvSpPr>
              <a:spLocks noChangeArrowheads="1"/>
            </p:cNvSpPr>
            <p:nvPr/>
          </p:nvSpPr>
          <p:spPr bwMode="auto">
            <a:xfrm>
              <a:off x="1927" y="1026"/>
              <a:ext cx="1043" cy="499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65" name="Oval 17"/>
            <p:cNvSpPr>
              <a:spLocks noChangeArrowheads="1"/>
            </p:cNvSpPr>
            <p:nvPr/>
          </p:nvSpPr>
          <p:spPr bwMode="auto">
            <a:xfrm>
              <a:off x="3792" y="2333"/>
              <a:ext cx="1043" cy="499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66" name="Oval 18"/>
            <p:cNvSpPr>
              <a:spLocks noChangeArrowheads="1"/>
            </p:cNvSpPr>
            <p:nvPr/>
          </p:nvSpPr>
          <p:spPr bwMode="auto">
            <a:xfrm>
              <a:off x="4032" y="1181"/>
              <a:ext cx="1043" cy="49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67" name="Text Box 19"/>
            <p:cNvSpPr txBox="1">
              <a:spLocks noChangeArrowheads="1"/>
            </p:cNvSpPr>
            <p:nvPr/>
          </p:nvSpPr>
          <p:spPr bwMode="auto">
            <a:xfrm>
              <a:off x="433" y="1616"/>
              <a:ext cx="815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ru-RU" sz="2800">
                  <a:solidFill>
                    <a:schemeClr val="hlink"/>
                  </a:solidFill>
                  <a:latin typeface="Arial" charset="0"/>
                </a:rPr>
                <a:t>Маша</a:t>
              </a:r>
            </a:p>
          </p:txBody>
        </p:sp>
        <p:sp>
          <p:nvSpPr>
            <p:cNvPr id="27668" name="Text Box 20"/>
            <p:cNvSpPr txBox="1">
              <a:spLocks noChangeArrowheads="1"/>
            </p:cNvSpPr>
            <p:nvPr/>
          </p:nvSpPr>
          <p:spPr bwMode="auto">
            <a:xfrm>
              <a:off x="2157" y="1117"/>
              <a:ext cx="771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lang="ru-RU" sz="2800">
                  <a:solidFill>
                    <a:schemeClr val="hlink"/>
                  </a:solidFill>
                  <a:latin typeface="Arial" charset="0"/>
                </a:rPr>
                <a:t>Юра</a:t>
              </a:r>
            </a:p>
          </p:txBody>
        </p:sp>
        <p:sp>
          <p:nvSpPr>
            <p:cNvPr id="27669" name="Text Box 21"/>
            <p:cNvSpPr txBox="1">
              <a:spLocks noChangeArrowheads="1"/>
            </p:cNvSpPr>
            <p:nvPr/>
          </p:nvSpPr>
          <p:spPr bwMode="auto">
            <a:xfrm>
              <a:off x="4272" y="1248"/>
              <a:ext cx="589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lang="ru-RU" sz="2800">
                  <a:solidFill>
                    <a:schemeClr val="hlink"/>
                  </a:solidFill>
                  <a:latin typeface="Arial" charset="0"/>
                </a:rPr>
                <a:t>Аня</a:t>
              </a:r>
            </a:p>
          </p:txBody>
        </p:sp>
        <p:sp>
          <p:nvSpPr>
            <p:cNvPr id="27670" name="Text Box 22"/>
            <p:cNvSpPr txBox="1">
              <a:spLocks noChangeArrowheads="1"/>
            </p:cNvSpPr>
            <p:nvPr/>
          </p:nvSpPr>
          <p:spPr bwMode="auto">
            <a:xfrm>
              <a:off x="3984" y="2400"/>
              <a:ext cx="681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lang="ru-RU" sz="2800">
                  <a:solidFill>
                    <a:schemeClr val="hlink"/>
                  </a:solidFill>
                  <a:latin typeface="Arial" charset="0"/>
                </a:rPr>
                <a:t>Витя</a:t>
              </a:r>
            </a:p>
          </p:txBody>
        </p:sp>
        <p:sp>
          <p:nvSpPr>
            <p:cNvPr id="27671" name="Text Box 23"/>
            <p:cNvSpPr txBox="1">
              <a:spLocks noChangeArrowheads="1"/>
            </p:cNvSpPr>
            <p:nvPr/>
          </p:nvSpPr>
          <p:spPr bwMode="auto">
            <a:xfrm>
              <a:off x="1584" y="2544"/>
              <a:ext cx="816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lang="ru-RU" sz="2800">
                  <a:solidFill>
                    <a:schemeClr val="hlink"/>
                  </a:solidFill>
                  <a:latin typeface="Arial" charset="0"/>
                </a:rPr>
                <a:t>Коля</a:t>
              </a:r>
            </a:p>
          </p:txBody>
        </p:sp>
      </p:grpSp>
      <p:pic>
        <p:nvPicPr>
          <p:cNvPr id="27672" name="Picture 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3810000"/>
            <a:ext cx="136842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1219200" y="5943600"/>
            <a:ext cx="6705600" cy="762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>
                <a:solidFill>
                  <a:schemeClr val="hlink"/>
                </a:solidFill>
                <a:latin typeface="Arial" charset="0"/>
              </a:rPr>
              <a:t>Граф, отражающий отношение «переписываются» между объектами класса «дети»</a:t>
            </a:r>
            <a:r>
              <a:rPr lang="ru-RU" sz="2400" b="0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ru-RU" b="1">
                <a:solidFill>
                  <a:srgbClr val="990000"/>
                </a:solidFill>
                <a:latin typeface="Comic Sans MS" pitchFamily="66" charset="0"/>
              </a:rPr>
              <a:t>Ориентированный граф</a:t>
            </a:r>
            <a:r>
              <a:rPr lang="ru-RU"/>
              <a:t> </a:t>
            </a:r>
            <a:r>
              <a:rPr lang="ru-RU">
                <a:solidFill>
                  <a:schemeClr val="hlink"/>
                </a:solidFill>
              </a:rPr>
              <a:t>-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400">
                <a:solidFill>
                  <a:schemeClr val="hlink"/>
                </a:solidFill>
                <a:latin typeface="Arial" charset="0"/>
              </a:rPr>
              <a:t>граф, вершины которого соединены дугами. С помощью таких графов могут быть представлены схемы односторонних отношений.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940425" y="5068888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ru-RU" sz="2400" b="0">
              <a:solidFill>
                <a:schemeClr val="tx1"/>
              </a:solidFill>
            </a:endParaRPr>
          </a:p>
        </p:txBody>
      </p:sp>
      <p:pic>
        <p:nvPicPr>
          <p:cNvPr id="28677" name="Picture 5" descr="кнопка назад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963" y="6251575"/>
            <a:ext cx="865187" cy="377825"/>
          </a:xfrm>
          <a:prstGeom prst="rect">
            <a:avLst/>
          </a:prstGeom>
          <a:noFill/>
        </p:spPr>
      </p:pic>
      <p:pic>
        <p:nvPicPr>
          <p:cNvPr id="28678" name="Picture 6" descr="кнопка вперед копия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34338" y="6242050"/>
            <a:ext cx="863600" cy="377825"/>
          </a:xfrm>
          <a:prstGeom prst="rect">
            <a:avLst/>
          </a:prstGeom>
          <a:noFill/>
        </p:spPr>
      </p:pic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1966913" y="3048000"/>
            <a:ext cx="1309687" cy="360363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4897438" y="2743200"/>
            <a:ext cx="1808162" cy="1524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892925" y="3355975"/>
            <a:ext cx="379413" cy="122555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3924300" y="5105400"/>
            <a:ext cx="2400300" cy="123825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V="1">
            <a:off x="3714750" y="3011488"/>
            <a:ext cx="3343275" cy="1760537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V="1">
            <a:off x="2286000" y="3040063"/>
            <a:ext cx="4638675" cy="617537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86" name="Oval 14"/>
          <p:cNvSpPr>
            <a:spLocks noChangeArrowheads="1"/>
          </p:cNvSpPr>
          <p:nvPr/>
        </p:nvSpPr>
        <p:spPr bwMode="auto">
          <a:xfrm>
            <a:off x="554038" y="3278188"/>
            <a:ext cx="1727200" cy="808037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87" name="Oval 15"/>
          <p:cNvSpPr>
            <a:spLocks noChangeArrowheads="1"/>
          </p:cNvSpPr>
          <p:nvPr/>
        </p:nvSpPr>
        <p:spPr bwMode="auto">
          <a:xfrm>
            <a:off x="2266950" y="4648200"/>
            <a:ext cx="1727200" cy="8080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88" name="Oval 16"/>
          <p:cNvSpPr>
            <a:spLocks noChangeArrowheads="1"/>
          </p:cNvSpPr>
          <p:nvPr/>
        </p:nvSpPr>
        <p:spPr bwMode="auto">
          <a:xfrm>
            <a:off x="3167063" y="2452688"/>
            <a:ext cx="1728787" cy="8080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89" name="Oval 17"/>
          <p:cNvSpPr>
            <a:spLocks noChangeArrowheads="1"/>
          </p:cNvSpPr>
          <p:nvPr/>
        </p:nvSpPr>
        <p:spPr bwMode="auto">
          <a:xfrm>
            <a:off x="6256338" y="4568825"/>
            <a:ext cx="1728787" cy="808038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90" name="Oval 18"/>
          <p:cNvSpPr>
            <a:spLocks noChangeArrowheads="1"/>
          </p:cNvSpPr>
          <p:nvPr/>
        </p:nvSpPr>
        <p:spPr bwMode="auto">
          <a:xfrm>
            <a:off x="6553200" y="2697163"/>
            <a:ext cx="1727200" cy="8080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693738" y="3408363"/>
            <a:ext cx="1349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ru-RU" sz="2800">
                <a:solidFill>
                  <a:schemeClr val="hlink"/>
                </a:solidFill>
                <a:latin typeface="Arial" charset="0"/>
              </a:rPr>
              <a:t>Маша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3548063" y="2600325"/>
            <a:ext cx="12779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ru-RU" sz="2800">
                <a:solidFill>
                  <a:schemeClr val="hlink"/>
                </a:solidFill>
                <a:latin typeface="Arial" charset="0"/>
              </a:rPr>
              <a:t>Юра</a:t>
            </a: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7051675" y="2811463"/>
            <a:ext cx="976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ru-RU" sz="2800">
                <a:solidFill>
                  <a:schemeClr val="hlink"/>
                </a:solidFill>
                <a:latin typeface="Arial" charset="0"/>
              </a:rPr>
              <a:t>Аня</a:t>
            </a: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6575425" y="4676775"/>
            <a:ext cx="1127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ru-RU" sz="2800">
                <a:solidFill>
                  <a:schemeClr val="hlink"/>
                </a:solidFill>
                <a:latin typeface="Arial" charset="0"/>
              </a:rPr>
              <a:t>Витя</a:t>
            </a: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590800" y="4724400"/>
            <a:ext cx="1350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ru-RU" sz="2800">
                <a:solidFill>
                  <a:schemeClr val="hlink"/>
                </a:solidFill>
                <a:latin typeface="Arial" charset="0"/>
              </a:rPr>
              <a:t>Коля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1219200" y="5486400"/>
            <a:ext cx="67056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>
                <a:solidFill>
                  <a:schemeClr val="hlink"/>
                </a:solidFill>
                <a:latin typeface="Arial" charset="0"/>
              </a:rPr>
              <a:t>Граф, отражающий отношение «пишет письма».</a:t>
            </a:r>
            <a:endParaRPr lang="ru-RU" sz="2400" b="0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28698" name="Picture 2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363" y="2276475"/>
            <a:ext cx="13335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99" name="Picture 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6224691">
            <a:off x="6754813" y="3406775"/>
            <a:ext cx="13335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700" name="Picture 2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1125393" flipV="1">
            <a:off x="4572000" y="4868863"/>
            <a:ext cx="13335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1219200" y="5943600"/>
            <a:ext cx="6705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>
                <a:solidFill>
                  <a:schemeClr val="hlink"/>
                </a:solidFill>
                <a:latin typeface="Arial" charset="0"/>
              </a:rPr>
              <a:t>Приведите примеры цепи и цикла.</a:t>
            </a:r>
            <a:r>
              <a:rPr lang="ru-RU" sz="2400" b="0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762000"/>
            <a:ext cx="7989887" cy="1666875"/>
          </a:xfrm>
        </p:spPr>
        <p:txBody>
          <a:bodyPr/>
          <a:lstStyle/>
          <a:p>
            <a:pPr algn="l"/>
            <a:r>
              <a:rPr lang="ru-RU" sz="2400" b="1">
                <a:solidFill>
                  <a:schemeClr val="hlink"/>
                </a:solidFill>
                <a:latin typeface="Arial" charset="0"/>
              </a:rPr>
              <a:t>граф, у которого вершины или рёбра (дуги) несут дополнительную информацию (вес).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715000"/>
            <a:ext cx="8640763" cy="503238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chemeClr val="hlink"/>
                </a:solidFill>
                <a:latin typeface="Arial" charset="0"/>
              </a:rPr>
              <a:t>Каким весом характеризуются вершины  и дуги данного графа?</a:t>
            </a:r>
          </a:p>
        </p:txBody>
      </p:sp>
      <p:pic>
        <p:nvPicPr>
          <p:cNvPr id="19460" name="Picture 4" descr="Герб Москвы 1993 г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4213" y="2349500"/>
            <a:ext cx="1511300" cy="1949450"/>
          </a:xfrm>
          <a:prstGeom prst="rect">
            <a:avLst/>
          </a:prstGeom>
          <a:noFill/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403225" y="4114800"/>
            <a:ext cx="2339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ru-RU" sz="2000">
                <a:latin typeface="Arial" charset="0"/>
              </a:rPr>
              <a:t>Москва, 1147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362200" y="5181600"/>
            <a:ext cx="449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ru-RU" sz="2000">
                <a:latin typeface="Arial" charset="0"/>
              </a:rPr>
              <a:t>Переславль Залесский, 1152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6694488" y="4191000"/>
            <a:ext cx="2297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ru-RU" sz="2000">
                <a:latin typeface="Arial" charset="0"/>
              </a:rPr>
              <a:t>Владимир, 1108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124075" y="3500438"/>
            <a:ext cx="1685925" cy="614362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9473" name="Picture 17" descr="кнопка назад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663" y="6234113"/>
            <a:ext cx="865187" cy="377825"/>
          </a:xfrm>
          <a:prstGeom prst="rect">
            <a:avLst/>
          </a:prstGeom>
          <a:noFill/>
        </p:spPr>
      </p:pic>
      <p:pic>
        <p:nvPicPr>
          <p:cNvPr id="19474" name="Picture 18" descr="кнопка вперед копия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4338" y="6242050"/>
            <a:ext cx="863600" cy="377825"/>
          </a:xfrm>
          <a:prstGeom prst="rect">
            <a:avLst/>
          </a:prstGeom>
          <a:noFill/>
        </p:spPr>
      </p:pic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-RU" sz="4400">
                <a:solidFill>
                  <a:srgbClr val="990000"/>
                </a:solidFill>
                <a:latin typeface="Comic Sans MS" pitchFamily="66" charset="0"/>
              </a:rPr>
              <a:t>Взвешенный граф</a:t>
            </a:r>
            <a:r>
              <a:rPr lang="ru-RU" sz="4400" b="0">
                <a:solidFill>
                  <a:schemeClr val="tx2"/>
                </a:solidFill>
              </a:rPr>
              <a:t> </a:t>
            </a:r>
            <a:r>
              <a:rPr lang="ru-RU" sz="4400" b="0">
                <a:solidFill>
                  <a:schemeClr val="hlink"/>
                </a:solidFill>
              </a:rPr>
              <a:t>- </a:t>
            </a:r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2133600" y="2819400"/>
            <a:ext cx="48768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 flipH="1">
            <a:off x="5334000" y="3505200"/>
            <a:ext cx="1685925" cy="614363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9462" name="Picture 6" descr="Герб города Владимир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78650" y="2362200"/>
            <a:ext cx="1498600" cy="1824038"/>
          </a:xfrm>
          <a:prstGeom prst="rect">
            <a:avLst/>
          </a:prstGeom>
          <a:noFill/>
        </p:spPr>
      </p:pic>
      <p:pic>
        <p:nvPicPr>
          <p:cNvPr id="19479" name="Picture 23" descr="Переяславль-Залесский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3276600"/>
            <a:ext cx="1703388" cy="2057400"/>
          </a:xfrm>
          <a:prstGeom prst="rect">
            <a:avLst/>
          </a:prstGeom>
          <a:noFill/>
        </p:spPr>
      </p:pic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962400" y="2514600"/>
            <a:ext cx="12954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Arial" charset="0"/>
              </a:rPr>
              <a:t>182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5257800" y="3443288"/>
            <a:ext cx="129540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000">
                <a:latin typeface="Arial" charset="0"/>
              </a:rPr>
              <a:t>158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2514600" y="3414713"/>
            <a:ext cx="129540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>
                <a:latin typeface="Arial" charset="0"/>
              </a:rPr>
              <a:t>127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0713" y="457200"/>
            <a:ext cx="7772400" cy="990600"/>
          </a:xfrm>
        </p:spPr>
        <p:txBody>
          <a:bodyPr/>
          <a:lstStyle/>
          <a:p>
            <a:pPr algn="l"/>
            <a:r>
              <a:rPr lang="ru-RU" b="1">
                <a:solidFill>
                  <a:srgbClr val="990000"/>
                </a:solidFill>
                <a:latin typeface="Comic Sans MS" pitchFamily="66" charset="0"/>
              </a:rPr>
              <a:t>Иерархия</a:t>
            </a:r>
            <a:r>
              <a:rPr lang="ru-RU" b="1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b="1">
                <a:solidFill>
                  <a:srgbClr val="000066"/>
                </a:solidFill>
                <a:latin typeface="Comic Sans MS" pitchFamily="66" charset="0"/>
              </a:rPr>
              <a:t>-</a:t>
            </a:r>
          </a:p>
        </p:txBody>
      </p:sp>
      <p:pic>
        <p:nvPicPr>
          <p:cNvPr id="20544" name="Picture 64" descr="кнопка назад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6234113"/>
            <a:ext cx="865187" cy="377825"/>
          </a:xfrm>
          <a:prstGeom prst="rect">
            <a:avLst/>
          </a:prstGeom>
          <a:noFill/>
        </p:spPr>
      </p:pic>
      <p:pic>
        <p:nvPicPr>
          <p:cNvPr id="20545" name="Picture 65" descr="кнопка вперед копия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34338" y="6242050"/>
            <a:ext cx="863600" cy="377825"/>
          </a:xfrm>
          <a:prstGeom prst="rect">
            <a:avLst/>
          </a:prstGeom>
          <a:noFill/>
        </p:spPr>
      </p:pic>
      <p:sp>
        <p:nvSpPr>
          <p:cNvPr id="20549" name="Rectangle 69"/>
          <p:cNvSpPr>
            <a:spLocks noChangeArrowheads="1"/>
          </p:cNvSpPr>
          <p:nvPr/>
        </p:nvSpPr>
        <p:spPr bwMode="auto">
          <a:xfrm>
            <a:off x="620713" y="914400"/>
            <a:ext cx="79898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ru-RU" sz="2400">
                <a:solidFill>
                  <a:schemeClr val="hlink"/>
                </a:solidFill>
                <a:latin typeface="Arial" charset="0"/>
              </a:rPr>
              <a:t>это расположение частей или элементов целого в порядке от высшего к низшему.</a:t>
            </a:r>
          </a:p>
        </p:txBody>
      </p:sp>
      <p:grpSp>
        <p:nvGrpSpPr>
          <p:cNvPr id="2" name="Group 81"/>
          <p:cNvGrpSpPr>
            <a:grpSpLocks/>
          </p:cNvGrpSpPr>
          <p:nvPr/>
        </p:nvGrpSpPr>
        <p:grpSpPr bwMode="auto">
          <a:xfrm>
            <a:off x="2171700" y="2438400"/>
            <a:ext cx="4800600" cy="3276600"/>
            <a:chOff x="1344" y="1296"/>
            <a:chExt cx="3024" cy="2064"/>
          </a:xfrm>
        </p:grpSpPr>
        <p:sp>
          <p:nvSpPr>
            <p:cNvPr id="20550" name="AutoShape 70"/>
            <p:cNvSpPr>
              <a:spLocks noChangeArrowheads="1"/>
            </p:cNvSpPr>
            <p:nvPr/>
          </p:nvSpPr>
          <p:spPr bwMode="auto">
            <a:xfrm>
              <a:off x="2304" y="1296"/>
              <a:ext cx="1152" cy="336"/>
            </a:xfrm>
            <a:prstGeom prst="roundRect">
              <a:avLst>
                <a:gd name="adj" fmla="val 16667"/>
              </a:avLst>
            </a:prstGeom>
            <a:solidFill>
              <a:srgbClr val="FFD9D9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400">
                  <a:latin typeface="Arial" charset="0"/>
                </a:rPr>
                <a:t>Директор</a:t>
              </a:r>
            </a:p>
          </p:txBody>
        </p:sp>
        <p:sp>
          <p:nvSpPr>
            <p:cNvPr id="20551" name="AutoShape 71"/>
            <p:cNvSpPr>
              <a:spLocks noChangeArrowheads="1"/>
            </p:cNvSpPr>
            <p:nvPr/>
          </p:nvSpPr>
          <p:spPr bwMode="auto">
            <a:xfrm>
              <a:off x="1680" y="1872"/>
              <a:ext cx="2400" cy="336"/>
            </a:xfrm>
            <a:prstGeom prst="roundRect">
              <a:avLst>
                <a:gd name="adj" fmla="val 16667"/>
              </a:avLst>
            </a:prstGeom>
            <a:solidFill>
              <a:srgbClr val="FFD9D9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400">
                  <a:latin typeface="Arial" charset="0"/>
                </a:rPr>
                <a:t>Заместители директора</a:t>
              </a:r>
            </a:p>
          </p:txBody>
        </p:sp>
        <p:sp>
          <p:nvSpPr>
            <p:cNvPr id="20552" name="AutoShape 72"/>
            <p:cNvSpPr>
              <a:spLocks noChangeArrowheads="1"/>
            </p:cNvSpPr>
            <p:nvPr/>
          </p:nvSpPr>
          <p:spPr bwMode="auto">
            <a:xfrm>
              <a:off x="1488" y="2448"/>
              <a:ext cx="2736" cy="336"/>
            </a:xfrm>
            <a:prstGeom prst="roundRect">
              <a:avLst>
                <a:gd name="adj" fmla="val 16667"/>
              </a:avLst>
            </a:prstGeom>
            <a:solidFill>
              <a:srgbClr val="FFD9D9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400">
                  <a:latin typeface="Arial" charset="0"/>
                </a:rPr>
                <a:t>Учителя</a:t>
              </a:r>
            </a:p>
          </p:txBody>
        </p:sp>
        <p:sp>
          <p:nvSpPr>
            <p:cNvPr id="20553" name="AutoShape 73"/>
            <p:cNvSpPr>
              <a:spLocks noChangeArrowheads="1"/>
            </p:cNvSpPr>
            <p:nvPr/>
          </p:nvSpPr>
          <p:spPr bwMode="auto">
            <a:xfrm>
              <a:off x="1344" y="3024"/>
              <a:ext cx="3024" cy="336"/>
            </a:xfrm>
            <a:prstGeom prst="roundRect">
              <a:avLst>
                <a:gd name="adj" fmla="val 16667"/>
              </a:avLst>
            </a:prstGeom>
            <a:solidFill>
              <a:srgbClr val="FFD9D9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400">
                  <a:latin typeface="Arial" charset="0"/>
                </a:rPr>
                <a:t>Ученики</a:t>
              </a:r>
            </a:p>
          </p:txBody>
        </p:sp>
        <p:sp>
          <p:nvSpPr>
            <p:cNvPr id="20558" name="Line 78"/>
            <p:cNvSpPr>
              <a:spLocks noChangeShapeType="1"/>
            </p:cNvSpPr>
            <p:nvPr/>
          </p:nvSpPr>
          <p:spPr bwMode="auto">
            <a:xfrm>
              <a:off x="2880" y="2208"/>
              <a:ext cx="0" cy="24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59" name="Line 79"/>
            <p:cNvSpPr>
              <a:spLocks noChangeShapeType="1"/>
            </p:cNvSpPr>
            <p:nvPr/>
          </p:nvSpPr>
          <p:spPr bwMode="auto">
            <a:xfrm>
              <a:off x="2880" y="1632"/>
              <a:ext cx="0" cy="24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60" name="Line 80"/>
            <p:cNvSpPr>
              <a:spLocks noChangeShapeType="1"/>
            </p:cNvSpPr>
            <p:nvPr/>
          </p:nvSpPr>
          <p:spPr bwMode="auto">
            <a:xfrm>
              <a:off x="2880" y="2784"/>
              <a:ext cx="0" cy="24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562" name="Rectangle 82"/>
          <p:cNvSpPr>
            <a:spLocks noChangeArrowheads="1"/>
          </p:cNvSpPr>
          <p:nvPr/>
        </p:nvSpPr>
        <p:spPr bwMode="auto">
          <a:xfrm>
            <a:off x="228600" y="5897563"/>
            <a:ext cx="864076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ru-RU" sz="2000">
                <a:solidFill>
                  <a:schemeClr val="hlink"/>
                </a:solidFill>
                <a:latin typeface="Arial" charset="0"/>
              </a:rPr>
              <a:t>Отношения подчиненности в школе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2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84" name="Rectangle 44"/>
          <p:cNvSpPr>
            <a:spLocks noChangeArrowheads="1"/>
          </p:cNvSpPr>
          <p:nvPr/>
        </p:nvSpPr>
        <p:spPr bwMode="auto">
          <a:xfrm>
            <a:off x="228600" y="5897563"/>
            <a:ext cx="864076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ru-RU" sz="2000">
                <a:solidFill>
                  <a:schemeClr val="hlink"/>
                </a:solidFill>
                <a:latin typeface="Arial" charset="0"/>
              </a:rPr>
              <a:t>Классификация компьютеров</a:t>
            </a:r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title"/>
          </p:nvPr>
        </p:nvSpPr>
        <p:spPr>
          <a:xfrm>
            <a:off x="685800" y="773113"/>
            <a:ext cx="7772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b="1">
                <a:solidFill>
                  <a:srgbClr val="990000"/>
                </a:solidFill>
                <a:latin typeface="Comic Sans MS" pitchFamily="66" charset="0"/>
              </a:rPr>
              <a:t>Дерево </a:t>
            </a:r>
            <a:r>
              <a:rPr lang="ru-RU" sz="2400" b="1">
                <a:solidFill>
                  <a:schemeClr val="hlink"/>
                </a:solidFill>
                <a:latin typeface="Arial" charset="0"/>
              </a:rPr>
              <a:t>–</a:t>
            </a:r>
            <a:r>
              <a:rPr lang="ru-RU" sz="4000" b="1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400" b="1">
                <a:solidFill>
                  <a:schemeClr val="hlink"/>
                </a:solidFill>
                <a:latin typeface="Arial" charset="0"/>
              </a:rPr>
              <a:t>граф иерархической структуры. Между любыми двумя его вершинами существует единственный путь. Дерево не содержит циклов и петель.</a:t>
            </a:r>
            <a:endParaRPr lang="ru-RU" sz="4000" b="1">
              <a:solidFill>
                <a:srgbClr val="990000"/>
              </a:solidFill>
              <a:latin typeface="Comic Sans MS" pitchFamily="66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547813" y="2638425"/>
            <a:ext cx="9144000" cy="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35864" name="Picture 24" descr="кнопка назад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6234113"/>
            <a:ext cx="865187" cy="377825"/>
          </a:xfrm>
          <a:prstGeom prst="rect">
            <a:avLst/>
          </a:prstGeom>
          <a:noFill/>
        </p:spPr>
      </p:pic>
      <p:pic>
        <p:nvPicPr>
          <p:cNvPr id="35865" name="Picture 25" descr="кнопка вперед копия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34338" y="6242050"/>
            <a:ext cx="863600" cy="377825"/>
          </a:xfrm>
          <a:prstGeom prst="rect">
            <a:avLst/>
          </a:prstGeom>
          <a:noFill/>
        </p:spPr>
      </p:pic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1114425" y="2708275"/>
            <a:ext cx="6913563" cy="2952750"/>
            <a:chOff x="793" y="1162"/>
            <a:chExt cx="4355" cy="1860"/>
          </a:xfrm>
        </p:grpSpPr>
        <p:sp>
          <p:nvSpPr>
            <p:cNvPr id="35868" name="AutoShape 28"/>
            <p:cNvSpPr>
              <a:spLocks noChangeArrowheads="1"/>
            </p:cNvSpPr>
            <p:nvPr/>
          </p:nvSpPr>
          <p:spPr bwMode="auto">
            <a:xfrm>
              <a:off x="2336" y="1162"/>
              <a:ext cx="1315" cy="40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path path="rect">
                <a:fillToRect r="100000" b="100000"/>
              </a:path>
            </a:gradFill>
            <a:ln w="38100" algn="ctr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609600" indent="-609600"/>
              <a:r>
                <a:rPr lang="ru-RU" sz="2400">
                  <a:latin typeface="Arial" charset="0"/>
                </a:rPr>
                <a:t>компьютер</a:t>
              </a:r>
            </a:p>
          </p:txBody>
        </p:sp>
        <p:sp>
          <p:nvSpPr>
            <p:cNvPr id="35870" name="AutoShape 30"/>
            <p:cNvSpPr>
              <a:spLocks noChangeArrowheads="1"/>
            </p:cNvSpPr>
            <p:nvPr/>
          </p:nvSpPr>
          <p:spPr bwMode="auto">
            <a:xfrm>
              <a:off x="793" y="1800"/>
              <a:ext cx="1315" cy="40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path path="rect">
                <a:fillToRect r="100000" b="100000"/>
              </a:path>
            </a:gradFill>
            <a:ln w="38100" algn="ctr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609600" indent="-609600"/>
              <a:r>
                <a:rPr lang="ru-RU" sz="1800">
                  <a:latin typeface="Arial" charset="0"/>
                </a:rPr>
                <a:t>суперкомпьютер</a:t>
              </a:r>
            </a:p>
          </p:txBody>
        </p:sp>
        <p:sp>
          <p:nvSpPr>
            <p:cNvPr id="35871" name="AutoShape 31"/>
            <p:cNvSpPr>
              <a:spLocks noChangeArrowheads="1"/>
            </p:cNvSpPr>
            <p:nvPr/>
          </p:nvSpPr>
          <p:spPr bwMode="auto">
            <a:xfrm>
              <a:off x="2336" y="1800"/>
              <a:ext cx="1315" cy="40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path path="rect">
                <a:fillToRect r="100000" b="100000"/>
              </a:path>
            </a:gradFill>
            <a:ln w="38100" algn="ctr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609600" indent="-609600"/>
              <a:r>
                <a:rPr lang="ru-RU" sz="1800">
                  <a:latin typeface="Arial" charset="0"/>
                </a:rPr>
                <a:t>рабочая</a:t>
              </a:r>
              <a:r>
                <a:rPr lang="ru-RU" sz="2400">
                  <a:latin typeface="Arial" charset="0"/>
                </a:rPr>
                <a:t> </a:t>
              </a:r>
              <a:r>
                <a:rPr lang="ru-RU" sz="1800">
                  <a:latin typeface="Arial" charset="0"/>
                </a:rPr>
                <a:t>станция</a:t>
              </a:r>
            </a:p>
          </p:txBody>
        </p:sp>
        <p:sp>
          <p:nvSpPr>
            <p:cNvPr id="35872" name="AutoShape 32"/>
            <p:cNvSpPr>
              <a:spLocks noChangeArrowheads="1"/>
            </p:cNvSpPr>
            <p:nvPr/>
          </p:nvSpPr>
          <p:spPr bwMode="auto">
            <a:xfrm>
              <a:off x="3833" y="1800"/>
              <a:ext cx="1315" cy="40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path path="rect">
                <a:fillToRect r="100000" b="100000"/>
              </a:path>
            </a:gradFill>
            <a:ln w="38100" algn="ctr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800">
                  <a:latin typeface="Arial" charset="0"/>
                </a:rPr>
                <a:t>персональный</a:t>
              </a:r>
              <a:br>
                <a:rPr lang="ru-RU" sz="1800">
                  <a:latin typeface="Arial" charset="0"/>
                </a:rPr>
              </a:br>
              <a:r>
                <a:rPr lang="ru-RU" sz="1800">
                  <a:latin typeface="Arial" charset="0"/>
                </a:rPr>
                <a:t>компьютер</a:t>
              </a:r>
            </a:p>
          </p:txBody>
        </p:sp>
        <p:sp>
          <p:nvSpPr>
            <p:cNvPr id="35873" name="Line 33"/>
            <p:cNvSpPr>
              <a:spLocks noChangeShapeType="1"/>
            </p:cNvSpPr>
            <p:nvPr/>
          </p:nvSpPr>
          <p:spPr bwMode="auto">
            <a:xfrm flipH="1">
              <a:off x="1610" y="1570"/>
              <a:ext cx="1089" cy="227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74" name="Line 34"/>
            <p:cNvSpPr>
              <a:spLocks noChangeShapeType="1"/>
            </p:cNvSpPr>
            <p:nvPr/>
          </p:nvSpPr>
          <p:spPr bwMode="auto">
            <a:xfrm>
              <a:off x="2971" y="1570"/>
              <a:ext cx="0" cy="2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75" name="Line 35"/>
            <p:cNvSpPr>
              <a:spLocks noChangeShapeType="1"/>
            </p:cNvSpPr>
            <p:nvPr/>
          </p:nvSpPr>
          <p:spPr bwMode="auto">
            <a:xfrm>
              <a:off x="3333" y="1570"/>
              <a:ext cx="1089" cy="227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76" name="AutoShape 36"/>
            <p:cNvSpPr>
              <a:spLocks noChangeArrowheads="1"/>
            </p:cNvSpPr>
            <p:nvPr/>
          </p:nvSpPr>
          <p:spPr bwMode="auto">
            <a:xfrm>
              <a:off x="930" y="2614"/>
              <a:ext cx="1178" cy="40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path path="rect">
                <a:fillToRect r="100000" b="100000"/>
              </a:path>
            </a:gradFill>
            <a:ln w="38100" algn="ctr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609600" indent="-609600"/>
              <a:r>
                <a:rPr lang="ru-RU" sz="1800">
                  <a:latin typeface="Arial" charset="0"/>
                </a:rPr>
                <a:t>настольный</a:t>
              </a:r>
            </a:p>
          </p:txBody>
        </p:sp>
        <p:sp>
          <p:nvSpPr>
            <p:cNvPr id="35877" name="AutoShape 37"/>
            <p:cNvSpPr>
              <a:spLocks noChangeArrowheads="1"/>
            </p:cNvSpPr>
            <p:nvPr/>
          </p:nvSpPr>
          <p:spPr bwMode="auto">
            <a:xfrm>
              <a:off x="2472" y="2614"/>
              <a:ext cx="1179" cy="40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path path="rect">
                <a:fillToRect r="100000" b="100000"/>
              </a:path>
            </a:gradFill>
            <a:ln w="38100" algn="ctr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609600" indent="-609600"/>
              <a:r>
                <a:rPr lang="ru-RU" sz="1800">
                  <a:latin typeface="Arial" charset="0"/>
                </a:rPr>
                <a:t>портативный</a:t>
              </a:r>
            </a:p>
          </p:txBody>
        </p:sp>
        <p:sp>
          <p:nvSpPr>
            <p:cNvPr id="35878" name="AutoShape 38"/>
            <p:cNvSpPr>
              <a:spLocks noChangeArrowheads="1"/>
            </p:cNvSpPr>
            <p:nvPr/>
          </p:nvSpPr>
          <p:spPr bwMode="auto">
            <a:xfrm>
              <a:off x="4014" y="2614"/>
              <a:ext cx="1134" cy="40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path path="rect">
                <a:fillToRect r="100000" b="100000"/>
              </a:path>
            </a:gradFill>
            <a:ln w="38100" algn="ctr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800">
                  <a:latin typeface="Arial" charset="0"/>
                </a:rPr>
                <a:t>карманный</a:t>
              </a:r>
            </a:p>
          </p:txBody>
        </p:sp>
        <p:sp>
          <p:nvSpPr>
            <p:cNvPr id="35880" name="Line 40"/>
            <p:cNvSpPr>
              <a:spLocks noChangeShapeType="1"/>
            </p:cNvSpPr>
            <p:nvPr/>
          </p:nvSpPr>
          <p:spPr bwMode="auto">
            <a:xfrm flipH="1">
              <a:off x="1474" y="2208"/>
              <a:ext cx="2767" cy="40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81" name="Line 41"/>
            <p:cNvSpPr>
              <a:spLocks noChangeShapeType="1"/>
            </p:cNvSpPr>
            <p:nvPr/>
          </p:nvSpPr>
          <p:spPr bwMode="auto">
            <a:xfrm flipH="1">
              <a:off x="3061" y="2208"/>
              <a:ext cx="1452" cy="40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82" name="Line 42"/>
            <p:cNvSpPr>
              <a:spLocks noChangeShapeType="1"/>
            </p:cNvSpPr>
            <p:nvPr/>
          </p:nvSpPr>
          <p:spPr bwMode="auto">
            <a:xfrm flipH="1">
              <a:off x="4468" y="2208"/>
              <a:ext cx="181" cy="40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4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12844"/>
            <a:ext cx="846217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Словарь урока</a:t>
            </a:r>
            <a:endParaRPr lang="ru-RU" sz="2800" dirty="0" smtClean="0"/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600" b="1" i="1" u="sng" dirty="0" smtClean="0"/>
              <a:t>Дерево</a:t>
            </a:r>
            <a:r>
              <a:rPr lang="ru-RU" sz="3600" b="1" dirty="0" smtClean="0"/>
              <a:t> –  это граф, предназначенный для отображения вложенности, подчиненности, наследования и т.п. между объектами. В таком графе нет связанных по замкнутой линии вершин. Каждая вершина связана только с верхней и не связана больше ни с чем.</a:t>
            </a:r>
            <a:endParaRPr lang="ru-RU" sz="3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2"/>
          <p:cNvGrpSpPr>
            <a:grpSpLocks/>
          </p:cNvGrpSpPr>
          <p:nvPr/>
        </p:nvGrpSpPr>
        <p:grpSpPr bwMode="auto">
          <a:xfrm flipV="1">
            <a:off x="3492500" y="3505200"/>
            <a:ext cx="5038725" cy="2298700"/>
            <a:chOff x="1265" y="2208"/>
            <a:chExt cx="3174" cy="1448"/>
          </a:xfrm>
        </p:grpSpPr>
        <p:grpSp>
          <p:nvGrpSpPr>
            <p:cNvPr id="3" name="Group 75"/>
            <p:cNvGrpSpPr>
              <a:grpSpLocks/>
            </p:cNvGrpSpPr>
            <p:nvPr/>
          </p:nvGrpSpPr>
          <p:grpSpPr bwMode="auto">
            <a:xfrm>
              <a:off x="3297" y="3040"/>
              <a:ext cx="799" cy="271"/>
              <a:chOff x="1292" y="3022"/>
              <a:chExt cx="799" cy="271"/>
            </a:xfrm>
          </p:grpSpPr>
          <p:sp>
            <p:nvSpPr>
              <p:cNvPr id="37964" name="Line 76"/>
              <p:cNvSpPr>
                <a:spLocks noChangeShapeType="1"/>
              </p:cNvSpPr>
              <p:nvPr/>
            </p:nvSpPr>
            <p:spPr bwMode="auto">
              <a:xfrm flipH="1">
                <a:off x="1683" y="3022"/>
                <a:ext cx="408" cy="227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65" name="Line 77"/>
              <p:cNvSpPr>
                <a:spLocks noChangeShapeType="1"/>
              </p:cNvSpPr>
              <p:nvPr/>
            </p:nvSpPr>
            <p:spPr bwMode="auto">
              <a:xfrm>
                <a:off x="1292" y="3022"/>
                <a:ext cx="409" cy="227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66" name="Oval 78"/>
              <p:cNvSpPr>
                <a:spLocks noChangeArrowheads="1"/>
              </p:cNvSpPr>
              <p:nvPr/>
            </p:nvSpPr>
            <p:spPr bwMode="auto">
              <a:xfrm>
                <a:off x="1637" y="3203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2535" y="2208"/>
              <a:ext cx="271" cy="498"/>
              <a:chOff x="975" y="1979"/>
              <a:chExt cx="271" cy="498"/>
            </a:xfrm>
          </p:grpSpPr>
          <p:sp>
            <p:nvSpPr>
              <p:cNvPr id="37894" name="Line 6"/>
              <p:cNvSpPr>
                <a:spLocks noChangeShapeType="1"/>
              </p:cNvSpPr>
              <p:nvPr/>
            </p:nvSpPr>
            <p:spPr bwMode="auto">
              <a:xfrm>
                <a:off x="1020" y="2024"/>
                <a:ext cx="91" cy="40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95" name="Line 7"/>
              <p:cNvSpPr>
                <a:spLocks noChangeShapeType="1"/>
              </p:cNvSpPr>
              <p:nvPr/>
            </p:nvSpPr>
            <p:spPr bwMode="auto">
              <a:xfrm flipH="1">
                <a:off x="1111" y="2024"/>
                <a:ext cx="91" cy="40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97" name="Oval 9"/>
              <p:cNvSpPr>
                <a:spLocks noChangeArrowheads="1"/>
              </p:cNvSpPr>
              <p:nvPr/>
            </p:nvSpPr>
            <p:spPr bwMode="auto">
              <a:xfrm>
                <a:off x="975" y="1979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98" name="Oval 10"/>
              <p:cNvSpPr>
                <a:spLocks noChangeArrowheads="1"/>
              </p:cNvSpPr>
              <p:nvPr/>
            </p:nvSpPr>
            <p:spPr bwMode="auto">
              <a:xfrm>
                <a:off x="1156" y="1979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99" name="Oval 11"/>
              <p:cNvSpPr>
                <a:spLocks noChangeArrowheads="1"/>
              </p:cNvSpPr>
              <p:nvPr/>
            </p:nvSpPr>
            <p:spPr bwMode="auto">
              <a:xfrm>
                <a:off x="1066" y="2387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1673" y="2208"/>
              <a:ext cx="271" cy="498"/>
              <a:chOff x="975" y="1979"/>
              <a:chExt cx="271" cy="498"/>
            </a:xfrm>
          </p:grpSpPr>
          <p:sp>
            <p:nvSpPr>
              <p:cNvPr id="37902" name="Line 14"/>
              <p:cNvSpPr>
                <a:spLocks noChangeShapeType="1"/>
              </p:cNvSpPr>
              <p:nvPr/>
            </p:nvSpPr>
            <p:spPr bwMode="auto">
              <a:xfrm>
                <a:off x="1020" y="2024"/>
                <a:ext cx="91" cy="40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03" name="Line 15"/>
              <p:cNvSpPr>
                <a:spLocks noChangeShapeType="1"/>
              </p:cNvSpPr>
              <p:nvPr/>
            </p:nvSpPr>
            <p:spPr bwMode="auto">
              <a:xfrm flipH="1">
                <a:off x="1111" y="2024"/>
                <a:ext cx="91" cy="40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04" name="Oval 16"/>
              <p:cNvSpPr>
                <a:spLocks noChangeArrowheads="1"/>
              </p:cNvSpPr>
              <p:nvPr/>
            </p:nvSpPr>
            <p:spPr bwMode="auto">
              <a:xfrm>
                <a:off x="975" y="1979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905" name="Oval 17"/>
              <p:cNvSpPr>
                <a:spLocks noChangeArrowheads="1"/>
              </p:cNvSpPr>
              <p:nvPr/>
            </p:nvSpPr>
            <p:spPr bwMode="auto">
              <a:xfrm>
                <a:off x="1156" y="1979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906" name="Oval 18"/>
              <p:cNvSpPr>
                <a:spLocks noChangeArrowheads="1"/>
              </p:cNvSpPr>
              <p:nvPr/>
            </p:nvSpPr>
            <p:spPr bwMode="auto">
              <a:xfrm>
                <a:off x="1066" y="2387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265" y="2208"/>
              <a:ext cx="271" cy="498"/>
              <a:chOff x="975" y="1979"/>
              <a:chExt cx="271" cy="498"/>
            </a:xfrm>
          </p:grpSpPr>
          <p:sp>
            <p:nvSpPr>
              <p:cNvPr id="37908" name="Line 20"/>
              <p:cNvSpPr>
                <a:spLocks noChangeShapeType="1"/>
              </p:cNvSpPr>
              <p:nvPr/>
            </p:nvSpPr>
            <p:spPr bwMode="auto">
              <a:xfrm>
                <a:off x="1020" y="2024"/>
                <a:ext cx="91" cy="40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09" name="Line 21"/>
              <p:cNvSpPr>
                <a:spLocks noChangeShapeType="1"/>
              </p:cNvSpPr>
              <p:nvPr/>
            </p:nvSpPr>
            <p:spPr bwMode="auto">
              <a:xfrm flipH="1">
                <a:off x="1111" y="2024"/>
                <a:ext cx="91" cy="40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0" name="Oval 22"/>
              <p:cNvSpPr>
                <a:spLocks noChangeArrowheads="1"/>
              </p:cNvSpPr>
              <p:nvPr/>
            </p:nvSpPr>
            <p:spPr bwMode="auto">
              <a:xfrm>
                <a:off x="975" y="1979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911" name="Oval 23"/>
              <p:cNvSpPr>
                <a:spLocks noChangeArrowheads="1"/>
              </p:cNvSpPr>
              <p:nvPr/>
            </p:nvSpPr>
            <p:spPr bwMode="auto">
              <a:xfrm>
                <a:off x="1156" y="1979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912" name="Oval 24"/>
              <p:cNvSpPr>
                <a:spLocks noChangeArrowheads="1"/>
              </p:cNvSpPr>
              <p:nvPr/>
            </p:nvSpPr>
            <p:spPr bwMode="auto">
              <a:xfrm>
                <a:off x="1066" y="2387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2126" y="2208"/>
              <a:ext cx="271" cy="498"/>
              <a:chOff x="975" y="1979"/>
              <a:chExt cx="271" cy="498"/>
            </a:xfrm>
          </p:grpSpPr>
          <p:sp>
            <p:nvSpPr>
              <p:cNvPr id="37914" name="Line 26"/>
              <p:cNvSpPr>
                <a:spLocks noChangeShapeType="1"/>
              </p:cNvSpPr>
              <p:nvPr/>
            </p:nvSpPr>
            <p:spPr bwMode="auto">
              <a:xfrm>
                <a:off x="1020" y="2024"/>
                <a:ext cx="91" cy="40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5" name="Line 27"/>
              <p:cNvSpPr>
                <a:spLocks noChangeShapeType="1"/>
              </p:cNvSpPr>
              <p:nvPr/>
            </p:nvSpPr>
            <p:spPr bwMode="auto">
              <a:xfrm flipH="1">
                <a:off x="1111" y="2024"/>
                <a:ext cx="91" cy="40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6" name="Oval 28"/>
              <p:cNvSpPr>
                <a:spLocks noChangeArrowheads="1"/>
              </p:cNvSpPr>
              <p:nvPr/>
            </p:nvSpPr>
            <p:spPr bwMode="auto">
              <a:xfrm>
                <a:off x="975" y="1979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917" name="Oval 29"/>
              <p:cNvSpPr>
                <a:spLocks noChangeArrowheads="1"/>
              </p:cNvSpPr>
              <p:nvPr/>
            </p:nvSpPr>
            <p:spPr bwMode="auto">
              <a:xfrm>
                <a:off x="1156" y="1979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918" name="Oval 30"/>
              <p:cNvSpPr>
                <a:spLocks noChangeArrowheads="1"/>
              </p:cNvSpPr>
              <p:nvPr/>
            </p:nvSpPr>
            <p:spPr bwMode="auto">
              <a:xfrm>
                <a:off x="1066" y="2387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7920" name="Line 32"/>
            <p:cNvSpPr>
              <a:spLocks noChangeShapeType="1"/>
            </p:cNvSpPr>
            <p:nvPr/>
          </p:nvSpPr>
          <p:spPr bwMode="auto">
            <a:xfrm>
              <a:off x="4213" y="2253"/>
              <a:ext cx="91" cy="40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921" name="Line 33"/>
            <p:cNvSpPr>
              <a:spLocks noChangeShapeType="1"/>
            </p:cNvSpPr>
            <p:nvPr/>
          </p:nvSpPr>
          <p:spPr bwMode="auto">
            <a:xfrm flipH="1">
              <a:off x="4304" y="2253"/>
              <a:ext cx="91" cy="40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922" name="Oval 34"/>
            <p:cNvSpPr>
              <a:spLocks noChangeArrowheads="1"/>
            </p:cNvSpPr>
            <p:nvPr/>
          </p:nvSpPr>
          <p:spPr bwMode="auto">
            <a:xfrm>
              <a:off x="4168" y="2208"/>
              <a:ext cx="90" cy="90"/>
            </a:xfrm>
            <a:prstGeom prst="ellipse">
              <a:avLst/>
            </a:prstGeom>
            <a:solidFill>
              <a:schemeClr val="accent1"/>
            </a:solidFill>
            <a:ln w="38100" algn="ctr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923" name="Oval 35"/>
            <p:cNvSpPr>
              <a:spLocks noChangeArrowheads="1"/>
            </p:cNvSpPr>
            <p:nvPr/>
          </p:nvSpPr>
          <p:spPr bwMode="auto">
            <a:xfrm>
              <a:off x="4349" y="2208"/>
              <a:ext cx="90" cy="90"/>
            </a:xfrm>
            <a:prstGeom prst="ellipse">
              <a:avLst/>
            </a:prstGeom>
            <a:solidFill>
              <a:schemeClr val="accent1"/>
            </a:solidFill>
            <a:ln w="38100" algn="ctr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924" name="Oval 36"/>
            <p:cNvSpPr>
              <a:spLocks noChangeArrowheads="1"/>
            </p:cNvSpPr>
            <p:nvPr/>
          </p:nvSpPr>
          <p:spPr bwMode="auto">
            <a:xfrm>
              <a:off x="4259" y="2616"/>
              <a:ext cx="90" cy="90"/>
            </a:xfrm>
            <a:prstGeom prst="ellipse">
              <a:avLst/>
            </a:prstGeom>
            <a:solidFill>
              <a:schemeClr val="accent1"/>
            </a:solidFill>
            <a:ln w="38100" algn="ctr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3351" y="2208"/>
              <a:ext cx="271" cy="498"/>
              <a:chOff x="975" y="1979"/>
              <a:chExt cx="271" cy="498"/>
            </a:xfrm>
          </p:grpSpPr>
          <p:sp>
            <p:nvSpPr>
              <p:cNvPr id="37926" name="Line 38"/>
              <p:cNvSpPr>
                <a:spLocks noChangeShapeType="1"/>
              </p:cNvSpPr>
              <p:nvPr/>
            </p:nvSpPr>
            <p:spPr bwMode="auto">
              <a:xfrm>
                <a:off x="1020" y="2024"/>
                <a:ext cx="91" cy="40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27" name="Line 39"/>
              <p:cNvSpPr>
                <a:spLocks noChangeShapeType="1"/>
              </p:cNvSpPr>
              <p:nvPr/>
            </p:nvSpPr>
            <p:spPr bwMode="auto">
              <a:xfrm flipH="1">
                <a:off x="1111" y="2024"/>
                <a:ext cx="91" cy="40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28" name="Oval 40"/>
              <p:cNvSpPr>
                <a:spLocks noChangeArrowheads="1"/>
              </p:cNvSpPr>
              <p:nvPr/>
            </p:nvSpPr>
            <p:spPr bwMode="auto">
              <a:xfrm>
                <a:off x="975" y="1979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929" name="Oval 41"/>
              <p:cNvSpPr>
                <a:spLocks noChangeArrowheads="1"/>
              </p:cNvSpPr>
              <p:nvPr/>
            </p:nvSpPr>
            <p:spPr bwMode="auto">
              <a:xfrm>
                <a:off x="1156" y="1979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930" name="Oval 42"/>
              <p:cNvSpPr>
                <a:spLocks noChangeArrowheads="1"/>
              </p:cNvSpPr>
              <p:nvPr/>
            </p:nvSpPr>
            <p:spPr bwMode="auto">
              <a:xfrm>
                <a:off x="1066" y="2387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9" name="Group 43"/>
            <p:cNvGrpSpPr>
              <a:grpSpLocks/>
            </p:cNvGrpSpPr>
            <p:nvPr/>
          </p:nvGrpSpPr>
          <p:grpSpPr bwMode="auto">
            <a:xfrm>
              <a:off x="2944" y="2208"/>
              <a:ext cx="271" cy="498"/>
              <a:chOff x="975" y="1979"/>
              <a:chExt cx="271" cy="498"/>
            </a:xfrm>
          </p:grpSpPr>
          <p:sp>
            <p:nvSpPr>
              <p:cNvPr id="37932" name="Line 44"/>
              <p:cNvSpPr>
                <a:spLocks noChangeShapeType="1"/>
              </p:cNvSpPr>
              <p:nvPr/>
            </p:nvSpPr>
            <p:spPr bwMode="auto">
              <a:xfrm>
                <a:off x="1020" y="2024"/>
                <a:ext cx="91" cy="40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33" name="Line 45"/>
              <p:cNvSpPr>
                <a:spLocks noChangeShapeType="1"/>
              </p:cNvSpPr>
              <p:nvPr/>
            </p:nvSpPr>
            <p:spPr bwMode="auto">
              <a:xfrm flipH="1">
                <a:off x="1111" y="2024"/>
                <a:ext cx="91" cy="40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34" name="Oval 46"/>
              <p:cNvSpPr>
                <a:spLocks noChangeArrowheads="1"/>
              </p:cNvSpPr>
              <p:nvPr/>
            </p:nvSpPr>
            <p:spPr bwMode="auto">
              <a:xfrm>
                <a:off x="975" y="1979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935" name="Oval 47"/>
              <p:cNvSpPr>
                <a:spLocks noChangeArrowheads="1"/>
              </p:cNvSpPr>
              <p:nvPr/>
            </p:nvSpPr>
            <p:spPr bwMode="auto">
              <a:xfrm>
                <a:off x="1156" y="1979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936" name="Oval 48"/>
              <p:cNvSpPr>
                <a:spLocks noChangeArrowheads="1"/>
              </p:cNvSpPr>
              <p:nvPr/>
            </p:nvSpPr>
            <p:spPr bwMode="auto">
              <a:xfrm>
                <a:off x="1066" y="2387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0" name="Group 49"/>
            <p:cNvGrpSpPr>
              <a:grpSpLocks/>
            </p:cNvGrpSpPr>
            <p:nvPr/>
          </p:nvGrpSpPr>
          <p:grpSpPr bwMode="auto">
            <a:xfrm>
              <a:off x="3759" y="2208"/>
              <a:ext cx="271" cy="498"/>
              <a:chOff x="975" y="1979"/>
              <a:chExt cx="271" cy="498"/>
            </a:xfrm>
          </p:grpSpPr>
          <p:sp>
            <p:nvSpPr>
              <p:cNvPr id="37938" name="Line 50"/>
              <p:cNvSpPr>
                <a:spLocks noChangeShapeType="1"/>
              </p:cNvSpPr>
              <p:nvPr/>
            </p:nvSpPr>
            <p:spPr bwMode="auto">
              <a:xfrm>
                <a:off x="1020" y="2024"/>
                <a:ext cx="91" cy="40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39" name="Line 51"/>
              <p:cNvSpPr>
                <a:spLocks noChangeShapeType="1"/>
              </p:cNvSpPr>
              <p:nvPr/>
            </p:nvSpPr>
            <p:spPr bwMode="auto">
              <a:xfrm flipH="1">
                <a:off x="1111" y="2024"/>
                <a:ext cx="91" cy="40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40" name="Oval 52"/>
              <p:cNvSpPr>
                <a:spLocks noChangeArrowheads="1"/>
              </p:cNvSpPr>
              <p:nvPr/>
            </p:nvSpPr>
            <p:spPr bwMode="auto">
              <a:xfrm>
                <a:off x="975" y="1979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941" name="Oval 53"/>
              <p:cNvSpPr>
                <a:spLocks noChangeArrowheads="1"/>
              </p:cNvSpPr>
              <p:nvPr/>
            </p:nvSpPr>
            <p:spPr bwMode="auto">
              <a:xfrm>
                <a:off x="1156" y="1979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942" name="Oval 54"/>
              <p:cNvSpPr>
                <a:spLocks noChangeArrowheads="1"/>
              </p:cNvSpPr>
              <p:nvPr/>
            </p:nvSpPr>
            <p:spPr bwMode="auto">
              <a:xfrm>
                <a:off x="1066" y="2387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" name="Group 58"/>
            <p:cNvGrpSpPr>
              <a:grpSpLocks/>
            </p:cNvGrpSpPr>
            <p:nvPr/>
          </p:nvGrpSpPr>
          <p:grpSpPr bwMode="auto">
            <a:xfrm>
              <a:off x="1419" y="2704"/>
              <a:ext cx="345" cy="326"/>
              <a:chOff x="1084" y="2704"/>
              <a:chExt cx="345" cy="326"/>
            </a:xfrm>
          </p:grpSpPr>
          <p:sp>
            <p:nvSpPr>
              <p:cNvPr id="37943" name="Line 55"/>
              <p:cNvSpPr>
                <a:spLocks noChangeShapeType="1"/>
              </p:cNvSpPr>
              <p:nvPr/>
            </p:nvSpPr>
            <p:spPr bwMode="auto">
              <a:xfrm>
                <a:off x="1084" y="2704"/>
                <a:ext cx="208" cy="31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44" name="Line 56"/>
              <p:cNvSpPr>
                <a:spLocks noChangeShapeType="1"/>
              </p:cNvSpPr>
              <p:nvPr/>
            </p:nvSpPr>
            <p:spPr bwMode="auto">
              <a:xfrm flipH="1">
                <a:off x="1247" y="2704"/>
                <a:ext cx="182" cy="31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45" name="Oval 57"/>
              <p:cNvSpPr>
                <a:spLocks noChangeArrowheads="1"/>
              </p:cNvSpPr>
              <p:nvPr/>
            </p:nvSpPr>
            <p:spPr bwMode="auto">
              <a:xfrm>
                <a:off x="1220" y="2940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2" name="Group 59"/>
            <p:cNvGrpSpPr>
              <a:grpSpLocks/>
            </p:cNvGrpSpPr>
            <p:nvPr/>
          </p:nvGrpSpPr>
          <p:grpSpPr bwMode="auto">
            <a:xfrm>
              <a:off x="2280" y="2723"/>
              <a:ext cx="345" cy="326"/>
              <a:chOff x="1084" y="2704"/>
              <a:chExt cx="345" cy="326"/>
            </a:xfrm>
          </p:grpSpPr>
          <p:sp>
            <p:nvSpPr>
              <p:cNvPr id="37948" name="Line 60"/>
              <p:cNvSpPr>
                <a:spLocks noChangeShapeType="1"/>
              </p:cNvSpPr>
              <p:nvPr/>
            </p:nvSpPr>
            <p:spPr bwMode="auto">
              <a:xfrm>
                <a:off x="1084" y="2704"/>
                <a:ext cx="208" cy="31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49" name="Line 61"/>
              <p:cNvSpPr>
                <a:spLocks noChangeShapeType="1"/>
              </p:cNvSpPr>
              <p:nvPr/>
            </p:nvSpPr>
            <p:spPr bwMode="auto">
              <a:xfrm flipH="1">
                <a:off x="1247" y="2704"/>
                <a:ext cx="182" cy="31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50" name="Oval 62"/>
              <p:cNvSpPr>
                <a:spLocks noChangeArrowheads="1"/>
              </p:cNvSpPr>
              <p:nvPr/>
            </p:nvSpPr>
            <p:spPr bwMode="auto">
              <a:xfrm>
                <a:off x="1220" y="2940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3" name="Group 63"/>
            <p:cNvGrpSpPr>
              <a:grpSpLocks/>
            </p:cNvGrpSpPr>
            <p:nvPr/>
          </p:nvGrpSpPr>
          <p:grpSpPr bwMode="auto">
            <a:xfrm>
              <a:off x="3115" y="2713"/>
              <a:ext cx="345" cy="326"/>
              <a:chOff x="1084" y="2704"/>
              <a:chExt cx="345" cy="326"/>
            </a:xfrm>
          </p:grpSpPr>
          <p:sp>
            <p:nvSpPr>
              <p:cNvPr id="37952" name="Line 64"/>
              <p:cNvSpPr>
                <a:spLocks noChangeShapeType="1"/>
              </p:cNvSpPr>
              <p:nvPr/>
            </p:nvSpPr>
            <p:spPr bwMode="auto">
              <a:xfrm>
                <a:off x="1084" y="2704"/>
                <a:ext cx="208" cy="31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53" name="Line 65"/>
              <p:cNvSpPr>
                <a:spLocks noChangeShapeType="1"/>
              </p:cNvSpPr>
              <p:nvPr/>
            </p:nvSpPr>
            <p:spPr bwMode="auto">
              <a:xfrm flipH="1">
                <a:off x="1247" y="2704"/>
                <a:ext cx="182" cy="31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54" name="Oval 66"/>
              <p:cNvSpPr>
                <a:spLocks noChangeArrowheads="1"/>
              </p:cNvSpPr>
              <p:nvPr/>
            </p:nvSpPr>
            <p:spPr bwMode="auto">
              <a:xfrm>
                <a:off x="1220" y="2940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4" name="Group 67"/>
            <p:cNvGrpSpPr>
              <a:grpSpLocks/>
            </p:cNvGrpSpPr>
            <p:nvPr/>
          </p:nvGrpSpPr>
          <p:grpSpPr bwMode="auto">
            <a:xfrm>
              <a:off x="3923" y="2713"/>
              <a:ext cx="345" cy="326"/>
              <a:chOff x="1084" y="2704"/>
              <a:chExt cx="345" cy="326"/>
            </a:xfrm>
          </p:grpSpPr>
          <p:sp>
            <p:nvSpPr>
              <p:cNvPr id="37956" name="Line 68"/>
              <p:cNvSpPr>
                <a:spLocks noChangeShapeType="1"/>
              </p:cNvSpPr>
              <p:nvPr/>
            </p:nvSpPr>
            <p:spPr bwMode="auto">
              <a:xfrm>
                <a:off x="1084" y="2704"/>
                <a:ext cx="208" cy="31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57" name="Line 69"/>
              <p:cNvSpPr>
                <a:spLocks noChangeShapeType="1"/>
              </p:cNvSpPr>
              <p:nvPr/>
            </p:nvSpPr>
            <p:spPr bwMode="auto">
              <a:xfrm flipH="1">
                <a:off x="1247" y="2704"/>
                <a:ext cx="182" cy="31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58" name="Oval 70"/>
              <p:cNvSpPr>
                <a:spLocks noChangeArrowheads="1"/>
              </p:cNvSpPr>
              <p:nvPr/>
            </p:nvSpPr>
            <p:spPr bwMode="auto">
              <a:xfrm>
                <a:off x="1220" y="2940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5" name="Group 74"/>
            <p:cNvGrpSpPr>
              <a:grpSpLocks/>
            </p:cNvGrpSpPr>
            <p:nvPr/>
          </p:nvGrpSpPr>
          <p:grpSpPr bwMode="auto">
            <a:xfrm>
              <a:off x="1627" y="3022"/>
              <a:ext cx="799" cy="271"/>
              <a:chOff x="1292" y="3022"/>
              <a:chExt cx="799" cy="271"/>
            </a:xfrm>
          </p:grpSpPr>
          <p:sp>
            <p:nvSpPr>
              <p:cNvPr id="37960" name="Line 72"/>
              <p:cNvSpPr>
                <a:spLocks noChangeShapeType="1"/>
              </p:cNvSpPr>
              <p:nvPr/>
            </p:nvSpPr>
            <p:spPr bwMode="auto">
              <a:xfrm flipH="1">
                <a:off x="1683" y="3022"/>
                <a:ext cx="408" cy="227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59" name="Line 71"/>
              <p:cNvSpPr>
                <a:spLocks noChangeShapeType="1"/>
              </p:cNvSpPr>
              <p:nvPr/>
            </p:nvSpPr>
            <p:spPr bwMode="auto">
              <a:xfrm>
                <a:off x="1292" y="3022"/>
                <a:ext cx="409" cy="227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61" name="Oval 73"/>
              <p:cNvSpPr>
                <a:spLocks noChangeArrowheads="1"/>
              </p:cNvSpPr>
              <p:nvPr/>
            </p:nvSpPr>
            <p:spPr bwMode="auto">
              <a:xfrm>
                <a:off x="1637" y="3203"/>
                <a:ext cx="90" cy="90"/>
              </a:xfrm>
              <a:prstGeom prst="ellipse">
                <a:avLst/>
              </a:prstGeom>
              <a:solidFill>
                <a:schemeClr val="accent1"/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7967" name="Line 79"/>
            <p:cNvSpPr>
              <a:spLocks noChangeShapeType="1"/>
            </p:cNvSpPr>
            <p:nvPr/>
          </p:nvSpPr>
          <p:spPr bwMode="auto">
            <a:xfrm>
              <a:off x="2064" y="3294"/>
              <a:ext cx="816" cy="31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968" name="Line 80"/>
            <p:cNvSpPr>
              <a:spLocks noChangeShapeType="1"/>
            </p:cNvSpPr>
            <p:nvPr/>
          </p:nvSpPr>
          <p:spPr bwMode="auto">
            <a:xfrm flipV="1">
              <a:off x="2871" y="3294"/>
              <a:ext cx="771" cy="31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969" name="Oval 81"/>
            <p:cNvSpPr>
              <a:spLocks noChangeArrowheads="1"/>
            </p:cNvSpPr>
            <p:nvPr/>
          </p:nvSpPr>
          <p:spPr bwMode="auto">
            <a:xfrm>
              <a:off x="2835" y="3566"/>
              <a:ext cx="90" cy="90"/>
            </a:xfrm>
            <a:prstGeom prst="ellipse">
              <a:avLst/>
            </a:prstGeom>
            <a:solidFill>
              <a:schemeClr val="accent1"/>
            </a:solidFill>
            <a:ln w="38100" algn="ctr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37971" name="Picture 83" descr="кнопка назад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663" y="6234113"/>
            <a:ext cx="865187" cy="377825"/>
          </a:xfrm>
          <a:prstGeom prst="rect">
            <a:avLst/>
          </a:prstGeom>
          <a:noFill/>
        </p:spPr>
      </p:pic>
      <p:pic>
        <p:nvPicPr>
          <p:cNvPr id="37972" name="Picture 84" descr="кнопка вперед копия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34338" y="6242050"/>
            <a:ext cx="863600" cy="377825"/>
          </a:xfrm>
          <a:prstGeom prst="rect">
            <a:avLst/>
          </a:prstGeom>
          <a:noFill/>
        </p:spPr>
      </p:pic>
      <p:sp>
        <p:nvSpPr>
          <p:cNvPr id="37973" name="Text Box 85"/>
          <p:cNvSpPr txBox="1">
            <a:spLocks noChangeArrowheads="1"/>
          </p:cNvSpPr>
          <p:nvPr/>
        </p:nvSpPr>
        <p:spPr bwMode="auto">
          <a:xfrm>
            <a:off x="4427538" y="3349625"/>
            <a:ext cx="1657350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</a:pPr>
            <a:r>
              <a:rPr lang="ru-RU" sz="2000">
                <a:solidFill>
                  <a:srgbClr val="009900"/>
                </a:solidFill>
                <a:latin typeface="Arial" charset="0"/>
              </a:rPr>
              <a:t>Чемпион</a:t>
            </a:r>
          </a:p>
        </p:txBody>
      </p:sp>
      <p:sp>
        <p:nvSpPr>
          <p:cNvPr id="37974" name="Text Box 86"/>
          <p:cNvSpPr txBox="1">
            <a:spLocks noChangeArrowheads="1"/>
          </p:cNvSpPr>
          <p:nvPr/>
        </p:nvSpPr>
        <p:spPr bwMode="auto">
          <a:xfrm>
            <a:off x="1403350" y="3925888"/>
            <a:ext cx="3168650" cy="3667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ru-RU" sz="2000">
                <a:solidFill>
                  <a:srgbClr val="009900"/>
                </a:solidFill>
                <a:latin typeface="Arial" charset="0"/>
              </a:rPr>
              <a:t>Финалисты</a:t>
            </a:r>
            <a:endParaRPr lang="en-US" sz="2000">
              <a:solidFill>
                <a:srgbClr val="009900"/>
              </a:solidFill>
              <a:latin typeface="Arial" charset="0"/>
              <a:cs typeface="Arial" charset="0"/>
            </a:endParaRPr>
          </a:p>
        </p:txBody>
      </p:sp>
      <p:sp>
        <p:nvSpPr>
          <p:cNvPr id="37975" name="Text Box 87"/>
          <p:cNvSpPr txBox="1">
            <a:spLocks noChangeArrowheads="1"/>
          </p:cNvSpPr>
          <p:nvPr/>
        </p:nvSpPr>
        <p:spPr bwMode="auto">
          <a:xfrm>
            <a:off x="755650" y="4365625"/>
            <a:ext cx="3168650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ru-RU" sz="2000">
                <a:solidFill>
                  <a:srgbClr val="009900"/>
                </a:solidFill>
                <a:latin typeface="Arial" charset="0"/>
              </a:rPr>
              <a:t>Участники </a:t>
            </a:r>
            <a:r>
              <a:rPr lang="en-US" sz="2000">
                <a:solidFill>
                  <a:srgbClr val="009900"/>
                </a:solidFill>
                <a:latin typeface="Arial" charset="0"/>
                <a:cs typeface="Arial" charset="0"/>
              </a:rPr>
              <a:t>½</a:t>
            </a:r>
            <a:r>
              <a:rPr lang="ru-RU" sz="2000">
                <a:solidFill>
                  <a:srgbClr val="009900"/>
                </a:solidFill>
                <a:latin typeface="Arial" charset="0"/>
                <a:cs typeface="Arial" charset="0"/>
              </a:rPr>
              <a:t> финала</a:t>
            </a:r>
            <a:endParaRPr lang="en-US" sz="2000">
              <a:solidFill>
                <a:srgbClr val="009900"/>
              </a:solidFill>
              <a:latin typeface="Arial" charset="0"/>
              <a:cs typeface="Arial" charset="0"/>
            </a:endParaRPr>
          </a:p>
        </p:txBody>
      </p:sp>
      <p:sp>
        <p:nvSpPr>
          <p:cNvPr id="37976" name="Text Box 88"/>
          <p:cNvSpPr txBox="1">
            <a:spLocks noChangeArrowheads="1"/>
          </p:cNvSpPr>
          <p:nvPr/>
        </p:nvSpPr>
        <p:spPr bwMode="auto">
          <a:xfrm>
            <a:off x="323850" y="4868863"/>
            <a:ext cx="3168650" cy="3667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ru-RU" sz="2000">
                <a:solidFill>
                  <a:srgbClr val="009900"/>
                </a:solidFill>
                <a:latin typeface="Arial" charset="0"/>
              </a:rPr>
              <a:t>Участники </a:t>
            </a:r>
            <a:r>
              <a:rPr lang="en-US" sz="2000">
                <a:solidFill>
                  <a:srgbClr val="009900"/>
                </a:solidFill>
                <a:latin typeface="Arial" charset="0"/>
                <a:cs typeface="Arial" charset="0"/>
              </a:rPr>
              <a:t>¼</a:t>
            </a:r>
            <a:r>
              <a:rPr lang="ru-RU" sz="2000">
                <a:solidFill>
                  <a:srgbClr val="009900"/>
                </a:solidFill>
                <a:latin typeface="Arial" charset="0"/>
                <a:cs typeface="Arial" charset="0"/>
              </a:rPr>
              <a:t> финала</a:t>
            </a:r>
            <a:endParaRPr lang="en-US" sz="2000">
              <a:solidFill>
                <a:srgbClr val="009900"/>
              </a:solidFill>
              <a:latin typeface="Arial" charset="0"/>
              <a:cs typeface="Arial" charset="0"/>
            </a:endParaRPr>
          </a:p>
        </p:txBody>
      </p:sp>
      <p:sp>
        <p:nvSpPr>
          <p:cNvPr id="37977" name="Text Box 89"/>
          <p:cNvSpPr txBox="1">
            <a:spLocks noChangeArrowheads="1"/>
          </p:cNvSpPr>
          <p:nvPr/>
        </p:nvSpPr>
        <p:spPr bwMode="auto">
          <a:xfrm>
            <a:off x="-217488" y="5516563"/>
            <a:ext cx="3636963" cy="3667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ru-RU" sz="2000">
                <a:solidFill>
                  <a:srgbClr val="009900"/>
                </a:solidFill>
                <a:latin typeface="Arial" charset="0"/>
              </a:rPr>
              <a:t>Первоначальные игроки</a:t>
            </a:r>
            <a:endParaRPr lang="en-US" sz="2000">
              <a:solidFill>
                <a:srgbClr val="009900"/>
              </a:solidFill>
              <a:latin typeface="Arial" charset="0"/>
              <a:cs typeface="Arial" charset="0"/>
            </a:endParaRPr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84213" y="2925763"/>
            <a:ext cx="864076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ru-RU" sz="2000">
                <a:solidFill>
                  <a:schemeClr val="hlink"/>
                </a:solidFill>
                <a:latin typeface="Arial" charset="0"/>
              </a:rPr>
              <a:t>Укажите перечисленные объекты у дерева</a:t>
            </a:r>
          </a:p>
        </p:txBody>
      </p:sp>
      <p:sp>
        <p:nvSpPr>
          <p:cNvPr id="37979" name="Text Box 91"/>
          <p:cNvSpPr txBox="1">
            <a:spLocks noChangeArrowheads="1"/>
          </p:cNvSpPr>
          <p:nvPr/>
        </p:nvSpPr>
        <p:spPr bwMode="auto">
          <a:xfrm>
            <a:off x="395288" y="765175"/>
            <a:ext cx="8280400" cy="19542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l">
              <a:spcBef>
                <a:spcPct val="50000"/>
              </a:spcBef>
            </a:pPr>
            <a:r>
              <a:rPr lang="ru-RU" sz="2400" i="1">
                <a:solidFill>
                  <a:srgbClr val="990000"/>
                </a:solidFill>
                <a:latin typeface="Arial" charset="0"/>
              </a:rPr>
              <a:t>Корень</a:t>
            </a:r>
            <a:r>
              <a:rPr lang="ru-RU" sz="2400">
                <a:latin typeface="Arial" charset="0"/>
              </a:rPr>
              <a:t> </a:t>
            </a:r>
            <a:r>
              <a:rPr lang="ru-RU" sz="2400" b="0">
                <a:latin typeface="Arial" charset="0"/>
              </a:rPr>
              <a:t>– главная вершина дерева. </a:t>
            </a:r>
          </a:p>
          <a:p>
            <a:pPr marL="609600" indent="-609600" algn="l">
              <a:spcBef>
                <a:spcPct val="50000"/>
              </a:spcBef>
            </a:pPr>
            <a:r>
              <a:rPr lang="ru-RU" sz="2400" i="1">
                <a:solidFill>
                  <a:srgbClr val="990000"/>
                </a:solidFill>
                <a:latin typeface="Arial" charset="0"/>
              </a:rPr>
              <a:t>Предок</a:t>
            </a:r>
            <a:r>
              <a:rPr lang="ru-RU" sz="2400">
                <a:latin typeface="Arial" charset="0"/>
              </a:rPr>
              <a:t> </a:t>
            </a:r>
            <a:r>
              <a:rPr lang="ru-RU" sz="2400" b="0">
                <a:latin typeface="Arial" charset="0"/>
              </a:rPr>
              <a:t>– объект верхнего уровня.</a:t>
            </a:r>
          </a:p>
          <a:p>
            <a:pPr marL="609600" indent="-609600" algn="l">
              <a:spcBef>
                <a:spcPct val="50000"/>
              </a:spcBef>
            </a:pPr>
            <a:r>
              <a:rPr lang="ru-RU" sz="2400" i="1">
                <a:solidFill>
                  <a:srgbClr val="990000"/>
                </a:solidFill>
                <a:latin typeface="Arial" charset="0"/>
              </a:rPr>
              <a:t>Потомок</a:t>
            </a:r>
            <a:r>
              <a:rPr lang="ru-RU" sz="2400">
                <a:latin typeface="Arial" charset="0"/>
              </a:rPr>
              <a:t> </a:t>
            </a:r>
            <a:r>
              <a:rPr lang="ru-RU" sz="2400" b="0">
                <a:latin typeface="Arial" charset="0"/>
              </a:rPr>
              <a:t>– объект нижнего уровня.</a:t>
            </a:r>
          </a:p>
          <a:p>
            <a:pPr marL="609600" indent="-609600" algn="l">
              <a:spcBef>
                <a:spcPct val="50000"/>
              </a:spcBef>
            </a:pPr>
            <a:r>
              <a:rPr lang="ru-RU" sz="2400" i="1">
                <a:solidFill>
                  <a:srgbClr val="990000"/>
                </a:solidFill>
                <a:latin typeface="Arial" charset="0"/>
              </a:rPr>
              <a:t>Листья</a:t>
            </a:r>
            <a:r>
              <a:rPr lang="ru-RU" sz="2400">
                <a:latin typeface="Arial" charset="0"/>
              </a:rPr>
              <a:t> </a:t>
            </a:r>
            <a:r>
              <a:rPr lang="ru-RU" sz="2400" b="0">
                <a:latin typeface="Arial" charset="0"/>
              </a:rPr>
              <a:t>– вершины, не имеющие потомков.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250825" y="6021388"/>
            <a:ext cx="864076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ru-RU" sz="2000">
                <a:solidFill>
                  <a:schemeClr val="hlink"/>
                </a:solidFill>
                <a:latin typeface="Arial" charset="0"/>
              </a:rPr>
              <a:t>Олимпийская система спортивных соревнований</a:t>
            </a:r>
          </a:p>
        </p:txBody>
      </p:sp>
      <p:pic>
        <p:nvPicPr>
          <p:cNvPr id="37981" name="Picture 93" descr="MCj0397983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850" y="1052513"/>
            <a:ext cx="143827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78" grpId="0" build="p" autoUpdateAnimBg="0" advAuto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567</Words>
  <Application>Microsoft Office PowerPoint</Application>
  <PresentationFormat>Экран (4:3)</PresentationFormat>
  <Paragraphs>142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Состав графа</vt:lpstr>
      <vt:lpstr>Неориентированный граф - </vt:lpstr>
      <vt:lpstr>Ориентированный граф - </vt:lpstr>
      <vt:lpstr>граф, у которого вершины или рёбра (дуги) несут дополнительную информацию (вес).</vt:lpstr>
      <vt:lpstr>Иерархия -</vt:lpstr>
      <vt:lpstr>Дерево – граф иерархической структуры. Между любыми двумя его вершинами существует единственный путь. Дерево не содержит циклов и петель.</vt:lpstr>
      <vt:lpstr>Слайд 8</vt:lpstr>
      <vt:lpstr>Слайд 9</vt:lpstr>
      <vt:lpstr>Информационная модель «Генеалогическое  дерево»</vt:lpstr>
      <vt:lpstr>Слайд 11</vt:lpstr>
      <vt:lpstr>Файловая структура</vt:lpstr>
      <vt:lpstr>Задача 4</vt:lpstr>
      <vt:lpstr>Определите кратчайший путь между дорогами A и D. </vt:lpstr>
      <vt:lpstr>Задача 5</vt:lpstr>
      <vt:lpstr>Домашнее задание (ГИА)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подготовить публичное выступление и его оценить</dc:title>
  <dc:creator>Администратор</dc:creator>
  <cp:lastModifiedBy>Администратор</cp:lastModifiedBy>
  <cp:revision>14</cp:revision>
  <dcterms:created xsi:type="dcterms:W3CDTF">2015-01-11T09:47:30Z</dcterms:created>
  <dcterms:modified xsi:type="dcterms:W3CDTF">2015-11-23T16:48:54Z</dcterms:modified>
</cp:coreProperties>
</file>