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90" r:id="rId5"/>
    <p:sldId id="288" r:id="rId6"/>
    <p:sldId id="289" r:id="rId7"/>
    <p:sldId id="291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nf.&#1089;&#1076;&#1072;&#1084;&#1075;&#1080;&#1072;.&#1088;&#1092;/test?theme=17" TargetMode="External"/><Relationship Id="rId2" Type="http://schemas.openxmlformats.org/officeDocument/2006/relationships/hyperlink" Target="http://inf.&#1089;&#1076;&#1072;&#1084;&#1075;&#1080;&#1072;.&#1088;&#1092;/test?theme=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f.&#1089;&#1076;&#1072;&#1084;&#1075;&#1080;&#1072;.&#1088;&#1092;/test?theme=1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Задания части А, 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Работа над ошибками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Для </a:t>
            </a:r>
            <a:r>
              <a:rPr lang="ru-RU" sz="4000" dirty="0" smtClean="0"/>
              <a:t>какого </a:t>
            </a:r>
            <a:r>
              <a:rPr lang="ru-RU" sz="4000" dirty="0"/>
              <a:t>из </a:t>
            </a:r>
            <a:r>
              <a:rPr lang="ru-RU" sz="4000" dirty="0" smtClean="0"/>
              <a:t>приведённых </a:t>
            </a:r>
            <a:r>
              <a:rPr lang="ru-RU" sz="4000" dirty="0"/>
              <a:t>чисел </a:t>
            </a:r>
            <a:r>
              <a:rPr lang="ru-RU" sz="4000" dirty="0" smtClean="0"/>
              <a:t>истинно высказывание</a:t>
            </a:r>
            <a:r>
              <a:rPr lang="ru-RU" sz="4000" dirty="0"/>
              <a:t>: </a:t>
            </a:r>
            <a:endParaRPr lang="ru-RU" sz="4000" dirty="0" smtClean="0"/>
          </a:p>
          <a:p>
            <a:pPr algn="ctr"/>
            <a:r>
              <a:rPr lang="ru-RU" sz="4000" b="1" dirty="0" smtClean="0"/>
              <a:t>(</a:t>
            </a:r>
            <a:r>
              <a:rPr lang="ru-RU" sz="4000" b="1" dirty="0"/>
              <a:t>число &lt; 100) И НЕ (число чётное</a:t>
            </a:r>
            <a:r>
              <a:rPr lang="ru-RU" sz="4000" b="1" dirty="0" smtClean="0"/>
              <a:t>) </a:t>
            </a:r>
            <a:r>
              <a:rPr lang="ru-RU" sz="4000" dirty="0" smtClean="0"/>
              <a:t>?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857760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1) 156       2) 105        3) 23       4) 10</a:t>
            </a:r>
            <a:endParaRPr lang="ru-RU" sz="4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428868"/>
            <a:ext cx="42354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755864" y="2554935"/>
            <a:ext cx="3887805" cy="75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число &lt; 100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55864" y="3626505"/>
            <a:ext cx="4102120" cy="75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НЕ (число чётное) </a:t>
            </a:r>
            <a:endParaRPr lang="ru-RU" dirty="0"/>
          </a:p>
        </p:txBody>
      </p:sp>
      <p:grpSp>
        <p:nvGrpSpPr>
          <p:cNvPr id="4" name="Группа 7"/>
          <p:cNvGrpSpPr/>
          <p:nvPr/>
        </p:nvGrpSpPr>
        <p:grpSpPr>
          <a:xfrm>
            <a:off x="2285984" y="2428868"/>
            <a:ext cx="4071966" cy="2143140"/>
            <a:chOff x="1428728" y="2285992"/>
            <a:chExt cx="5072097" cy="2428892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728" y="2285992"/>
              <a:ext cx="462646" cy="2428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Прямоугольник 9"/>
            <p:cNvSpPr/>
            <p:nvPr/>
          </p:nvSpPr>
          <p:spPr>
            <a:xfrm>
              <a:off x="1785918" y="2428868"/>
              <a:ext cx="4714907" cy="8914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b="1" dirty="0">
                  <a:solidFill>
                    <a:prstClr val="black"/>
                  </a:solidFill>
                </a:rPr>
                <a:t>число &lt; 100</a:t>
              </a:r>
              <a:endParaRPr lang="ru-RU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785918" y="3643314"/>
              <a:ext cx="471490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4000" b="1" dirty="0" smtClean="0">
                  <a:solidFill>
                    <a:prstClr val="black"/>
                  </a:solidFill>
                </a:rPr>
                <a:t>число нечётное</a:t>
              </a:r>
              <a:endParaRPr lang="ru-RU" dirty="0"/>
            </a:p>
          </p:txBody>
        </p:sp>
      </p:grpSp>
      <p:sp>
        <p:nvSpPr>
          <p:cNvPr id="13" name="Умножение 12"/>
          <p:cNvSpPr/>
          <p:nvPr/>
        </p:nvSpPr>
        <p:spPr>
          <a:xfrm>
            <a:off x="642910" y="4714884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множение 13"/>
          <p:cNvSpPr/>
          <p:nvPr/>
        </p:nvSpPr>
        <p:spPr>
          <a:xfrm>
            <a:off x="2786050" y="4714884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множение 14"/>
          <p:cNvSpPr/>
          <p:nvPr/>
        </p:nvSpPr>
        <p:spPr>
          <a:xfrm>
            <a:off x="6572264" y="4714884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500562" y="4857760"/>
            <a:ext cx="1285884" cy="642942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785918" y="3000372"/>
            <a:ext cx="6367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И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643174" y="2643182"/>
            <a:ext cx="2857520" cy="642942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43174" y="3643314"/>
            <a:ext cx="4357718" cy="642942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6286480" y="592933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Ответ :</a:t>
            </a:r>
            <a:r>
              <a:rPr lang="en-US" sz="3600" b="1" dirty="0" smtClean="0"/>
              <a:t> 3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5" grpId="1"/>
      <p:bldP spid="6" grpId="0"/>
      <p:bldP spid="6" grpId="1"/>
      <p:bldP spid="13" grpId="0" animBg="1"/>
      <p:bldP spid="14" grpId="0" animBg="1"/>
      <p:bldP spid="15" grpId="0" animBg="1"/>
      <p:bldP spid="16" grpId="0" animBg="1"/>
      <p:bldP spid="17" grpId="0"/>
      <p:bldP spid="17" grpId="1"/>
      <p:bldP spid="19" grpId="0" animBg="1"/>
      <p:bldP spid="19" grpId="1" animBg="1"/>
      <p:bldP spid="20" grpId="0" animBg="1"/>
      <p:bldP spid="20" grpId="1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Для какого из приведённых чисел ложно высказывание: </a:t>
            </a:r>
          </a:p>
          <a:p>
            <a:r>
              <a:rPr lang="ru-RU" sz="3600" b="1" dirty="0" smtClean="0"/>
              <a:t>НЕ (ЧИСЛО &lt;10) ИЛИ НЕ (ЧИСЛО ЧЁТНОЕ)</a:t>
            </a:r>
            <a:r>
              <a:rPr lang="ru-RU" sz="4000" dirty="0" smtClean="0"/>
              <a:t>?</a:t>
            </a:r>
          </a:p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1) 123         2) 56         3) 9             4) 8</a:t>
            </a:r>
            <a:endParaRPr lang="ru-RU" sz="4000" dirty="0"/>
          </a:p>
        </p:txBody>
      </p:sp>
      <p:grpSp>
        <p:nvGrpSpPr>
          <p:cNvPr id="3" name="Группа 8"/>
          <p:cNvGrpSpPr/>
          <p:nvPr/>
        </p:nvGrpSpPr>
        <p:grpSpPr>
          <a:xfrm>
            <a:off x="642910" y="3857628"/>
            <a:ext cx="3943352" cy="1432149"/>
            <a:chOff x="642910" y="3857628"/>
            <a:chExt cx="3943352" cy="1432149"/>
          </a:xfrm>
        </p:grpSpPr>
        <p:grpSp>
          <p:nvGrpSpPr>
            <p:cNvPr id="9" name="Группа 2"/>
            <p:cNvGrpSpPr/>
            <p:nvPr/>
          </p:nvGrpSpPr>
          <p:grpSpPr>
            <a:xfrm>
              <a:off x="642910" y="3857628"/>
              <a:ext cx="428628" cy="1428760"/>
              <a:chOff x="5286380" y="3429000"/>
              <a:chExt cx="428628" cy="1428760"/>
            </a:xfrm>
          </p:grpSpPr>
          <p:cxnSp>
            <p:nvCxnSpPr>
              <p:cNvPr id="4" name="Прямая соединительная линия 3"/>
              <p:cNvCxnSpPr/>
              <p:nvPr/>
            </p:nvCxnSpPr>
            <p:spPr>
              <a:xfrm>
                <a:off x="5286380" y="3429000"/>
                <a:ext cx="42862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5286380" y="4857760"/>
                <a:ext cx="428628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 rot="5400000" flipH="1" flipV="1">
                <a:off x="4572000" y="4143380"/>
                <a:ext cx="142876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7" name="Прямоугольник 6"/>
            <p:cNvSpPr/>
            <p:nvPr/>
          </p:nvSpPr>
          <p:spPr>
            <a:xfrm>
              <a:off x="857224" y="3857628"/>
              <a:ext cx="262604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3600" b="1" dirty="0">
                  <a:solidFill>
                    <a:prstClr val="black"/>
                  </a:solidFill>
                </a:rPr>
                <a:t>ЧИСЛО </a:t>
              </a:r>
              <a:r>
                <a:rPr lang="en-US" sz="3600" b="1" dirty="0">
                  <a:solidFill>
                    <a:prstClr val="black"/>
                  </a:solidFill>
                </a:rPr>
                <a:t>&gt;=</a:t>
              </a:r>
              <a:r>
                <a:rPr lang="ru-RU" sz="3600" b="1" dirty="0">
                  <a:solidFill>
                    <a:prstClr val="black"/>
                  </a:solidFill>
                </a:rPr>
                <a:t>10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57224" y="4643446"/>
              <a:ext cx="37290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600" b="1" dirty="0">
                  <a:solidFill>
                    <a:prstClr val="black"/>
                  </a:solidFill>
                </a:rPr>
                <a:t>ЧИСЛО </a:t>
              </a:r>
              <a:r>
                <a:rPr lang="ru-RU" sz="3600" b="1" dirty="0" smtClean="0">
                  <a:solidFill>
                    <a:prstClr val="black"/>
                  </a:solidFill>
                </a:rPr>
                <a:t>НЕЧЁТНОЕ</a:t>
              </a:r>
              <a:endParaRPr lang="ru-RU" dirty="0"/>
            </a:p>
          </p:txBody>
        </p:sp>
      </p:grpSp>
      <p:sp>
        <p:nvSpPr>
          <p:cNvPr id="10" name="Умножение 9"/>
          <p:cNvSpPr/>
          <p:nvPr/>
        </p:nvSpPr>
        <p:spPr>
          <a:xfrm>
            <a:off x="6786578" y="2571744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43702" y="2714620"/>
            <a:ext cx="1428760" cy="714380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85720" y="857232"/>
            <a:ext cx="1428760" cy="714380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929322" y="585789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/>
              <a:t>Ответ : 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14282" y="92332"/>
            <a:ext cx="864399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Для какого из приведённых имён истинно высказывание: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НЕ (Первая буква согласная) И НЕ (Последняя буква гласная)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4643446"/>
            <a:ext cx="88582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</a:rPr>
              <a:t>Юлиан               2) Константин</a:t>
            </a: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i="1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marL="742950" lvl="0" indent="-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Arial" pitchFamily="34" charset="0"/>
              </a:rPr>
              <a:t>3) Екатерина       4) Светлана</a:t>
            </a:r>
          </a:p>
        </p:txBody>
      </p:sp>
      <p:grpSp>
        <p:nvGrpSpPr>
          <p:cNvPr id="2" name="Группа 6"/>
          <p:cNvGrpSpPr/>
          <p:nvPr/>
        </p:nvGrpSpPr>
        <p:grpSpPr>
          <a:xfrm>
            <a:off x="500034" y="2786058"/>
            <a:ext cx="8643966" cy="1857388"/>
            <a:chOff x="3404801" y="4572008"/>
            <a:chExt cx="6739363" cy="1500198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4801" y="4572008"/>
              <a:ext cx="190240" cy="1500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Прямоугольник 4"/>
            <p:cNvSpPr/>
            <p:nvPr/>
          </p:nvSpPr>
          <p:spPr>
            <a:xfrm>
              <a:off x="3714744" y="4714884"/>
              <a:ext cx="478634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600" b="1" dirty="0">
                  <a:solidFill>
                    <a:prstClr val="black"/>
                  </a:solidFill>
                  <a:latin typeface="Arial" pitchFamily="34" charset="0"/>
                </a:rPr>
                <a:t>Первая буква </a:t>
              </a:r>
              <a:r>
                <a:rPr lang="ru-RU" sz="3600" b="1" dirty="0" smtClean="0">
                  <a:solidFill>
                    <a:prstClr val="black"/>
                  </a:solidFill>
                  <a:latin typeface="Arial" pitchFamily="34" charset="0"/>
                </a:rPr>
                <a:t>гласная</a:t>
              </a:r>
              <a:endParaRPr lang="ru-RU" sz="36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714744" y="5357826"/>
              <a:ext cx="6429420" cy="5220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3600" b="1" dirty="0">
                  <a:solidFill>
                    <a:prstClr val="black"/>
                  </a:solidFill>
                  <a:latin typeface="Arial" pitchFamily="34" charset="0"/>
                </a:rPr>
                <a:t>Последняя буква </a:t>
              </a:r>
              <a:r>
                <a:rPr lang="ru-RU" sz="3600" b="1" dirty="0" smtClean="0">
                  <a:solidFill>
                    <a:prstClr val="black"/>
                  </a:solidFill>
                  <a:latin typeface="Arial" pitchFamily="34" charset="0"/>
                </a:rPr>
                <a:t>согласная</a:t>
              </a:r>
              <a:endParaRPr lang="ru-RU" sz="3600" dirty="0"/>
            </a:p>
          </p:txBody>
        </p:sp>
      </p:grpSp>
      <p:sp>
        <p:nvSpPr>
          <p:cNvPr id="8" name="Скругленный прямоугольник 7"/>
          <p:cNvSpPr/>
          <p:nvPr/>
        </p:nvSpPr>
        <p:spPr>
          <a:xfrm>
            <a:off x="357158" y="4643446"/>
            <a:ext cx="2500330" cy="714380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286480" y="6211669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Ответ : </a:t>
            </a:r>
            <a:r>
              <a:rPr lang="en-US" sz="3600" b="1" dirty="0" smtClean="0"/>
              <a:t>1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14282" y="-93486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Для какого из приведённых имён ложно высказывание: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НЕ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(Первая буква согласная)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ИЛИ НЕ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(Последняя буква гласная)?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 </a:t>
            </a: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Егор                  2) Тимур</a:t>
            </a:r>
            <a:b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742950" marR="0" lvl="0" indent="-7429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3) Вера                 4) Любовь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282" y="571480"/>
            <a:ext cx="1643074" cy="714380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множение 3"/>
          <p:cNvSpPr/>
          <p:nvPr/>
        </p:nvSpPr>
        <p:spPr>
          <a:xfrm>
            <a:off x="857224" y="3500438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множение 4"/>
          <p:cNvSpPr/>
          <p:nvPr/>
        </p:nvSpPr>
        <p:spPr>
          <a:xfrm>
            <a:off x="5286380" y="3500438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множение 5"/>
          <p:cNvSpPr/>
          <p:nvPr/>
        </p:nvSpPr>
        <p:spPr>
          <a:xfrm>
            <a:off x="5357818" y="4643446"/>
            <a:ext cx="1214446" cy="1000132"/>
          </a:xfrm>
          <a:prstGeom prst="mathMultiply">
            <a:avLst/>
          </a:prstGeom>
          <a:solidFill>
            <a:srgbClr val="FF0000">
              <a:alpha val="5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929330"/>
            <a:ext cx="3286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err="1" smtClean="0"/>
              <a:t>ь</a:t>
            </a:r>
            <a:r>
              <a:rPr lang="ru-RU" sz="3600" i="1" dirty="0" smtClean="0"/>
              <a:t> — согласная</a:t>
            </a:r>
            <a:endParaRPr lang="ru-RU" sz="3600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4786322"/>
            <a:ext cx="2000264" cy="785818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286480" y="592933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Ответ : </a:t>
            </a:r>
            <a:r>
              <a:rPr lang="en-US" sz="3600" b="1" dirty="0" smtClean="0"/>
              <a:t>3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500174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Задания В11. </a:t>
            </a:r>
          </a:p>
          <a:p>
            <a:pPr algn="ctr"/>
            <a:endParaRPr lang="ru-RU" sz="36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Информационно-коммуникационные технологии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8501122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643306" y="6488668"/>
            <a:ext cx="550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©</a:t>
            </a:r>
            <a:r>
              <a:rPr lang="en-US" i="1" dirty="0" smtClean="0"/>
              <a:t> </a:t>
            </a:r>
            <a:r>
              <a:rPr lang="ru-RU" i="1" dirty="0" smtClean="0"/>
              <a:t>Компания Одиссей 2006, Интернет для детей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6488668"/>
            <a:ext cx="550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©</a:t>
            </a:r>
            <a:r>
              <a:rPr lang="en-US" i="1" dirty="0" smtClean="0"/>
              <a:t> </a:t>
            </a:r>
            <a:r>
              <a:rPr lang="ru-RU" i="1" dirty="0" smtClean="0"/>
              <a:t>Компания Одиссей 2006, Интернет для детей</a:t>
            </a:r>
            <a:endParaRPr lang="ru-RU" i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864399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3306" y="6488668"/>
            <a:ext cx="550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©</a:t>
            </a:r>
            <a:r>
              <a:rPr lang="en-US" i="1" dirty="0" smtClean="0"/>
              <a:t> </a:t>
            </a:r>
            <a:r>
              <a:rPr lang="ru-RU" i="1" dirty="0" smtClean="0"/>
              <a:t>Компания Одиссей 2006, Интернет для детей</a:t>
            </a:r>
            <a:endParaRPr lang="ru-RU" i="1" dirty="0"/>
          </a:p>
        </p:txBody>
      </p:sp>
      <p:pic>
        <p:nvPicPr>
          <p:cNvPr id="3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857256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7154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</a:rPr>
              <a:t>Доступ к файлу </a:t>
            </a:r>
            <a:r>
              <a:rPr lang="ru-RU" sz="3200" dirty="0" err="1" smtClean="0">
                <a:latin typeface="Arial" pitchFamily="34" charset="0"/>
              </a:rPr>
              <a:t>slon.txt</a:t>
            </a:r>
            <a:r>
              <a:rPr lang="ru-RU" sz="3200" dirty="0" smtClean="0">
                <a:latin typeface="Arial" pitchFamily="34" charset="0"/>
              </a:rPr>
              <a:t>, находящемуся на сервере </a:t>
            </a:r>
            <a:r>
              <a:rPr lang="ru-RU" sz="3200" dirty="0" err="1" smtClean="0">
                <a:latin typeface="Arial" pitchFamily="34" charset="0"/>
              </a:rPr>
              <a:t>circ.org</a:t>
            </a:r>
            <a:r>
              <a:rPr lang="ru-RU" sz="3200" dirty="0" smtClean="0">
                <a:latin typeface="Arial" pitchFamily="34" charset="0"/>
              </a:rPr>
              <a:t>, осуществляется по протоколу </a:t>
            </a:r>
            <a:r>
              <a:rPr lang="ru-RU" sz="3200" dirty="0" err="1" smtClean="0">
                <a:latin typeface="Arial" pitchFamily="34" charset="0"/>
              </a:rPr>
              <a:t>http</a:t>
            </a:r>
            <a:r>
              <a:rPr lang="ru-RU" sz="3200" dirty="0" smtClean="0">
                <a:latin typeface="Arial" pitchFamily="34" charset="0"/>
              </a:rPr>
              <a:t>. Фрагменты адреса файла закодированы буквами от А до Ж. Запишите последовательность этих букв, кодирующую адрес указанного файла в сети Интернет. </a:t>
            </a:r>
          </a:p>
          <a:p>
            <a:r>
              <a:rPr lang="ru-RU" sz="3200" dirty="0" smtClean="0">
                <a:latin typeface="Arial" pitchFamily="34" charset="0"/>
              </a:rPr>
              <a:t>A) .</a:t>
            </a:r>
            <a:r>
              <a:rPr lang="ru-RU" sz="3200" dirty="0" err="1" smtClean="0">
                <a:latin typeface="Arial" pitchFamily="34" charset="0"/>
              </a:rPr>
              <a:t>txt</a:t>
            </a:r>
            <a:r>
              <a:rPr lang="ru-RU" sz="3200" dirty="0" smtClean="0">
                <a:latin typeface="Arial" pitchFamily="34" charset="0"/>
              </a:rPr>
              <a:t>  	Б) ://			B) </a:t>
            </a:r>
            <a:r>
              <a:rPr lang="ru-RU" sz="3200" dirty="0" err="1" smtClean="0">
                <a:latin typeface="Arial" pitchFamily="34" charset="0"/>
              </a:rPr>
              <a:t>http</a:t>
            </a:r>
            <a:r>
              <a:rPr lang="ru-RU" sz="3200" dirty="0" smtClean="0">
                <a:latin typeface="Arial" pitchFamily="34" charset="0"/>
              </a:rPr>
              <a:t> 	   Г) </a:t>
            </a:r>
            <a:r>
              <a:rPr lang="ru-RU" sz="3200" dirty="0" err="1" smtClean="0">
                <a:latin typeface="Arial" pitchFamily="34" charset="0"/>
              </a:rPr>
              <a:t>circ</a:t>
            </a:r>
            <a:r>
              <a:rPr lang="ru-RU" sz="3200" dirty="0" smtClean="0">
                <a:latin typeface="Arial" pitchFamily="34" charset="0"/>
              </a:rPr>
              <a:t> 	</a:t>
            </a:r>
            <a:br>
              <a:rPr lang="ru-RU" sz="3200" dirty="0" smtClean="0">
                <a:latin typeface="Arial" pitchFamily="34" charset="0"/>
              </a:rPr>
            </a:br>
            <a:r>
              <a:rPr lang="ru-RU" sz="3200" dirty="0" smtClean="0">
                <a:latin typeface="Arial" pitchFamily="34" charset="0"/>
              </a:rPr>
              <a:t>Д) / 		Е) .</a:t>
            </a:r>
            <a:r>
              <a:rPr lang="ru-RU" sz="3200" dirty="0" err="1" smtClean="0">
                <a:latin typeface="Arial" pitchFamily="34" charset="0"/>
              </a:rPr>
              <a:t>org</a:t>
            </a:r>
            <a:r>
              <a:rPr lang="ru-RU" sz="3200" dirty="0" smtClean="0">
                <a:latin typeface="Arial" pitchFamily="34" charset="0"/>
              </a:rPr>
              <a:t>  		Ж) </a:t>
            </a:r>
            <a:r>
              <a:rPr lang="ru-RU" sz="3200" dirty="0" err="1" smtClean="0">
                <a:latin typeface="Arial" pitchFamily="34" charset="0"/>
              </a:rPr>
              <a:t>slon</a:t>
            </a:r>
            <a:endParaRPr lang="ru-RU" sz="3200" dirty="0" smtClean="0">
              <a:latin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844" y="1285860"/>
            <a:ext cx="3000396" cy="428628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4429132"/>
            <a:ext cx="57864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latin typeface="Arial" pitchFamily="34" charset="0"/>
              </a:rPr>
              <a:t>Запишем адрес файла: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86116" y="5072074"/>
            <a:ext cx="10001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Arial" pitchFamily="34" charset="0"/>
              </a:rPr>
              <a:t>http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5072074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Arial" pitchFamily="34" charset="0"/>
              </a:rPr>
              <a:t>://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5072074"/>
            <a:ext cx="19543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>
                <a:solidFill>
                  <a:prstClr val="black"/>
                </a:solidFill>
                <a:latin typeface="Arial" pitchFamily="34" charset="0"/>
              </a:rPr>
              <a:t>сirc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</a:rPr>
              <a:t> . </a:t>
            </a:r>
            <a:r>
              <a:rPr lang="ru-RU" sz="3600" dirty="0" err="1" smtClean="0">
                <a:solidFill>
                  <a:prstClr val="black"/>
                </a:solidFill>
                <a:latin typeface="Arial" pitchFamily="34" charset="0"/>
              </a:rPr>
              <a:t>org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5072074"/>
            <a:ext cx="3129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Arial" pitchFamily="34" charset="0"/>
              </a:rPr>
              <a:t>/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072330" y="5072074"/>
            <a:ext cx="17748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prstClr val="black"/>
                </a:solidFill>
                <a:latin typeface="Arial" pitchFamily="34" charset="0"/>
              </a:rPr>
              <a:t>s</a:t>
            </a:r>
            <a:r>
              <a:rPr lang="ru-RU" sz="3600" dirty="0" err="1" smtClean="0">
                <a:solidFill>
                  <a:prstClr val="black"/>
                </a:solidFill>
                <a:latin typeface="Arial" pitchFamily="34" charset="0"/>
              </a:rPr>
              <a:t>lon</a:t>
            </a:r>
            <a:r>
              <a:rPr lang="ru-RU" sz="3600" dirty="0" smtClean="0">
                <a:solidFill>
                  <a:prstClr val="black"/>
                </a:solidFill>
                <a:latin typeface="Arial" pitchFamily="34" charset="0"/>
              </a:rPr>
              <a:t> .</a:t>
            </a:r>
            <a:r>
              <a:rPr lang="ru-RU" sz="3600" dirty="0" err="1" smtClean="0">
                <a:solidFill>
                  <a:prstClr val="black"/>
                </a:solidFill>
                <a:latin typeface="Arial" pitchFamily="34" charset="0"/>
              </a:rPr>
              <a:t>txt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785794"/>
            <a:ext cx="3214710" cy="428628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43042" y="285728"/>
            <a:ext cx="3143272" cy="428628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круглая скобка 11"/>
          <p:cNvSpPr/>
          <p:nvPr/>
        </p:nvSpPr>
        <p:spPr>
          <a:xfrm rot="16200000">
            <a:off x="3643306" y="5214950"/>
            <a:ext cx="214314" cy="785818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428992" y="578645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B</a:t>
            </a:r>
            <a:endParaRPr lang="ru-RU" dirty="0"/>
          </a:p>
        </p:txBody>
      </p:sp>
      <p:sp>
        <p:nvSpPr>
          <p:cNvPr id="14" name="Левая круглая скобка 13"/>
          <p:cNvSpPr/>
          <p:nvPr/>
        </p:nvSpPr>
        <p:spPr>
          <a:xfrm rot="16200000">
            <a:off x="4357686" y="5357826"/>
            <a:ext cx="214314" cy="500066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214810" y="5786454"/>
            <a:ext cx="4539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Б</a:t>
            </a:r>
            <a:endParaRPr lang="ru-RU" dirty="0"/>
          </a:p>
        </p:txBody>
      </p:sp>
      <p:sp>
        <p:nvSpPr>
          <p:cNvPr id="16" name="Левая круглая скобка 15"/>
          <p:cNvSpPr/>
          <p:nvPr/>
        </p:nvSpPr>
        <p:spPr>
          <a:xfrm rot="16200000">
            <a:off x="5107786" y="5179231"/>
            <a:ext cx="214316" cy="857257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857752" y="5786454"/>
            <a:ext cx="5212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 Г</a:t>
            </a:r>
            <a:endParaRPr lang="ru-RU" dirty="0"/>
          </a:p>
        </p:txBody>
      </p:sp>
      <p:sp>
        <p:nvSpPr>
          <p:cNvPr id="18" name="Левая круглая скобка 17"/>
          <p:cNvSpPr/>
          <p:nvPr/>
        </p:nvSpPr>
        <p:spPr>
          <a:xfrm rot="16200000">
            <a:off x="6072199" y="5143511"/>
            <a:ext cx="214313" cy="928696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857884" y="578645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Е</a:t>
            </a:r>
            <a:endParaRPr lang="ru-RU" dirty="0"/>
          </a:p>
        </p:txBody>
      </p:sp>
      <p:sp>
        <p:nvSpPr>
          <p:cNvPr id="20" name="Левая круглая скобка 19"/>
          <p:cNvSpPr/>
          <p:nvPr/>
        </p:nvSpPr>
        <p:spPr>
          <a:xfrm rot="16200000">
            <a:off x="6786579" y="5429263"/>
            <a:ext cx="214313" cy="357190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643702" y="5786454"/>
            <a:ext cx="4619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Д</a:t>
            </a:r>
            <a:endParaRPr lang="ru-RU" dirty="0"/>
          </a:p>
        </p:txBody>
      </p:sp>
      <p:sp>
        <p:nvSpPr>
          <p:cNvPr id="22" name="Левая круглая скобка 21"/>
          <p:cNvSpPr/>
          <p:nvPr/>
        </p:nvSpPr>
        <p:spPr>
          <a:xfrm rot="16200000">
            <a:off x="7465240" y="5179229"/>
            <a:ext cx="214313" cy="857257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286644" y="5786454"/>
            <a:ext cx="5629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Ж</a:t>
            </a:r>
            <a:endParaRPr lang="ru-RU" dirty="0"/>
          </a:p>
        </p:txBody>
      </p:sp>
      <p:sp>
        <p:nvSpPr>
          <p:cNvPr id="24" name="Левая круглая скобка 23"/>
          <p:cNvSpPr/>
          <p:nvPr/>
        </p:nvSpPr>
        <p:spPr>
          <a:xfrm rot="16200000">
            <a:off x="8393934" y="5179230"/>
            <a:ext cx="214313" cy="857257"/>
          </a:xfrm>
          <a:prstGeom prst="leftBracket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8215338" y="578645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prstClr val="black"/>
                </a:solidFill>
                <a:latin typeface="Arial" pitchFamily="34" charset="0"/>
              </a:rPr>
              <a:t>A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286116" y="5786454"/>
            <a:ext cx="5715040" cy="571504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857224" y="5715016"/>
            <a:ext cx="22145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Ответ</a:t>
            </a:r>
            <a:r>
              <a:rPr lang="en-US" sz="4000" b="1" dirty="0" smtClean="0"/>
              <a:t>: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1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/>
      <p:bldP spid="14" grpId="0" animBg="1"/>
      <p:bldP spid="14" grpId="1" animBg="1"/>
      <p:bldP spid="15" grpId="0"/>
      <p:bldP spid="16" grpId="0" animBg="1"/>
      <p:bldP spid="16" grpId="1" animBg="1"/>
      <p:bldP spid="17" grpId="0"/>
      <p:bldP spid="18" grpId="0" animBg="1"/>
      <p:bldP spid="18" grpId="1" animBg="1"/>
      <p:bldP spid="19" grpId="0"/>
      <p:bldP spid="20" grpId="0" animBg="1"/>
      <p:bldP spid="20" grpId="1" animBg="1"/>
      <p:bldP spid="21" grpId="0"/>
      <p:bldP spid="22" grpId="0" animBg="1"/>
      <p:bldP spid="22" grpId="1" animBg="1"/>
      <p:bldP spid="23" grpId="0"/>
      <p:bldP spid="24" grpId="0" animBg="1"/>
      <p:bldP spid="24" grpId="1" animBg="1"/>
      <p:bldP spid="25" grpId="0"/>
      <p:bldP spid="26" grpId="0" animBg="1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142852"/>
            <a:ext cx="8858312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</a:rPr>
              <a:t>Доступ к файлу </a:t>
            </a:r>
            <a:r>
              <a:rPr lang="ru-RU" sz="3200" dirty="0" err="1" smtClean="0">
                <a:latin typeface="Arial" pitchFamily="34" charset="0"/>
              </a:rPr>
              <a:t>tiger.doc</a:t>
            </a:r>
            <a:r>
              <a:rPr lang="ru-RU" sz="3200" dirty="0" smtClean="0">
                <a:latin typeface="Arial" pitchFamily="34" charset="0"/>
              </a:rPr>
              <a:t>, находящемуся на сервере </a:t>
            </a:r>
            <a:r>
              <a:rPr lang="ru-RU" sz="3200" dirty="0" err="1" smtClean="0">
                <a:latin typeface="Arial" pitchFamily="34" charset="0"/>
              </a:rPr>
              <a:t>zoo.org</a:t>
            </a:r>
            <a:r>
              <a:rPr lang="ru-RU" sz="3200" dirty="0" smtClean="0">
                <a:latin typeface="Arial" pitchFamily="34" charset="0"/>
              </a:rPr>
              <a:t>, осуществляется по протоколу </a:t>
            </a:r>
            <a:r>
              <a:rPr lang="ru-RU" sz="3200" dirty="0" err="1" smtClean="0">
                <a:latin typeface="Arial" pitchFamily="34" charset="0"/>
              </a:rPr>
              <a:t>http</a:t>
            </a:r>
            <a:r>
              <a:rPr lang="ru-RU" sz="3200" dirty="0" smtClean="0">
                <a:latin typeface="Arial" pitchFamily="34" charset="0"/>
              </a:rPr>
              <a:t>. Фрагменты адреса файла закодированы буквами от А до Ж. Запишите последовательность этих букв, кодирующую адрес указанного файла в сети Интернет.</a:t>
            </a:r>
            <a:endParaRPr lang="en-US" sz="3200" dirty="0" smtClean="0">
              <a:latin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</a:rPr>
              <a:t> </a:t>
            </a:r>
            <a:endParaRPr lang="ru-RU" sz="1400" dirty="0" smtClean="0">
              <a:latin typeface="Arial" pitchFamily="34" charset="0"/>
            </a:endParaRPr>
          </a:p>
          <a:p>
            <a:pPr marL="514350" indent="-514350">
              <a:buAutoNum type="alphaUcParenR"/>
            </a:pPr>
            <a:r>
              <a:rPr lang="ru-RU" sz="3200" dirty="0" smtClean="0">
                <a:latin typeface="Arial" pitchFamily="34" charset="0"/>
              </a:rPr>
              <a:t>.</a:t>
            </a:r>
            <a:r>
              <a:rPr lang="ru-RU" sz="3200" dirty="0" err="1" smtClean="0">
                <a:latin typeface="Arial" pitchFamily="34" charset="0"/>
              </a:rPr>
              <a:t>doc</a:t>
            </a:r>
            <a:r>
              <a:rPr lang="ru-RU" sz="3200" dirty="0" smtClean="0">
                <a:latin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</a:rPr>
              <a:t>	</a:t>
            </a:r>
            <a:r>
              <a:rPr lang="ru-RU" sz="3200" dirty="0" smtClean="0">
                <a:latin typeface="Arial" pitchFamily="34" charset="0"/>
              </a:rPr>
              <a:t>Б) </a:t>
            </a:r>
            <a:r>
              <a:rPr lang="ru-RU" sz="3200" dirty="0" err="1" smtClean="0">
                <a:latin typeface="Arial" pitchFamily="34" charset="0"/>
              </a:rPr>
              <a:t>zoo</a:t>
            </a:r>
            <a:r>
              <a:rPr lang="en-US" sz="3200" dirty="0" smtClean="0">
                <a:latin typeface="Arial" pitchFamily="34" charset="0"/>
              </a:rPr>
              <a:t> 	</a:t>
            </a:r>
            <a:r>
              <a:rPr lang="ru-RU" sz="3200" dirty="0" smtClean="0">
                <a:latin typeface="Arial" pitchFamily="34" charset="0"/>
              </a:rPr>
              <a:t>B) / </a:t>
            </a:r>
            <a:r>
              <a:rPr lang="en-US" sz="3200" dirty="0" smtClean="0">
                <a:latin typeface="Arial" pitchFamily="34" charset="0"/>
              </a:rPr>
              <a:t>		</a:t>
            </a:r>
            <a:r>
              <a:rPr lang="ru-RU" sz="3200" dirty="0" smtClean="0">
                <a:latin typeface="Arial" pitchFamily="34" charset="0"/>
              </a:rPr>
              <a:t>Г) :// </a:t>
            </a:r>
            <a:endParaRPr lang="en-US" sz="3200" dirty="0" smtClean="0">
              <a:latin typeface="Arial" pitchFamily="34" charset="0"/>
            </a:endParaRPr>
          </a:p>
          <a:p>
            <a:pPr marL="514350" indent="-514350"/>
            <a:endParaRPr lang="ru-RU" sz="1400" dirty="0" smtClean="0">
              <a:latin typeface="Arial" pitchFamily="34" charset="0"/>
            </a:endParaRPr>
          </a:p>
          <a:p>
            <a:r>
              <a:rPr lang="ru-RU" sz="3200" dirty="0" smtClean="0">
                <a:latin typeface="Arial" pitchFamily="34" charset="0"/>
              </a:rPr>
              <a:t>Д) </a:t>
            </a:r>
            <a:r>
              <a:rPr lang="ru-RU" sz="3200" dirty="0" err="1" smtClean="0">
                <a:latin typeface="Arial" pitchFamily="34" charset="0"/>
              </a:rPr>
              <a:t>tiger</a:t>
            </a:r>
            <a:r>
              <a:rPr lang="ru-RU" sz="3200" dirty="0" smtClean="0">
                <a:latin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</a:rPr>
              <a:t>	</a:t>
            </a:r>
            <a:r>
              <a:rPr lang="ru-RU" sz="3200" dirty="0" smtClean="0">
                <a:latin typeface="Arial" pitchFamily="34" charset="0"/>
              </a:rPr>
              <a:t>Е) .</a:t>
            </a:r>
            <a:r>
              <a:rPr lang="ru-RU" sz="3200" dirty="0" err="1" smtClean="0">
                <a:latin typeface="Arial" pitchFamily="34" charset="0"/>
              </a:rPr>
              <a:t>org</a:t>
            </a:r>
            <a:r>
              <a:rPr lang="ru-RU" sz="3200" dirty="0" smtClean="0">
                <a:latin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</a:rPr>
              <a:t>	</a:t>
            </a:r>
            <a:r>
              <a:rPr lang="ru-RU" sz="3200" dirty="0" smtClean="0">
                <a:latin typeface="Arial" pitchFamily="34" charset="0"/>
              </a:rPr>
              <a:t>Ж) </a:t>
            </a:r>
            <a:r>
              <a:rPr lang="ru-RU" sz="3200" dirty="0" err="1" smtClean="0">
                <a:latin typeface="Arial" pitchFamily="34" charset="0"/>
              </a:rPr>
              <a:t>http</a:t>
            </a:r>
            <a:endParaRPr lang="ru-RU" sz="3200" dirty="0" smtClean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5072074"/>
            <a:ext cx="64294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</a:rPr>
              <a:t>http://zoo.org/tiger.doc</a:t>
            </a:r>
            <a:endParaRPr lang="ru-RU" sz="4000" dirty="0" smtClean="0"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000768"/>
            <a:ext cx="19288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Ответ: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6000768"/>
            <a:ext cx="231024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ЖГБЕВДА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Определите, что будет напечатано в результате работы следующего фрагмента программы: </a:t>
            </a:r>
            <a:br>
              <a:rPr lang="ru-RU" sz="1800" b="1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err="1" smtClean="0"/>
              <a:t>var</a:t>
            </a:r>
            <a:r>
              <a:rPr lang="en-US" b="1" dirty="0" smtClean="0"/>
              <a:t> n, s: integer;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begin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n := 0;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s := 0;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while s &lt;= 35 do begin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n := n + 1;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s := s + 4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end; </a:t>
            </a:r>
            <a:endParaRPr lang="ru-RU" b="1" dirty="0" smtClean="0"/>
          </a:p>
          <a:p>
            <a:pPr>
              <a:buNone/>
            </a:pPr>
            <a:r>
              <a:rPr lang="en-US" b="1" dirty="0" smtClean="0"/>
              <a:t>write(n) </a:t>
            </a:r>
            <a:endParaRPr lang="ru-RU" b="1" dirty="0" smtClean="0"/>
          </a:p>
          <a:p>
            <a:pPr>
              <a:buNone/>
            </a:pPr>
            <a:r>
              <a:rPr lang="ru-RU" b="1" dirty="0" err="1" smtClean="0"/>
              <a:t>end</a:t>
            </a:r>
            <a:r>
              <a:rPr lang="ru-RU" b="1" dirty="0" smtClean="0"/>
              <a:t>. 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788024" y="1124744"/>
          <a:ext cx="2664296" cy="5040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2148"/>
                <a:gridCol w="1332148"/>
              </a:tblGrid>
              <a:tr h="504056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28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ru-RU" sz="24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500174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Задания B12. </a:t>
            </a:r>
          </a:p>
          <a:p>
            <a:pPr algn="ctr"/>
            <a:endParaRPr lang="ru-RU" sz="36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Осуществление поиска информации в Интернете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5" y="307777"/>
            <a:ext cx="885831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таблице приведены запросы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 поисковому серверу. Для каждого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запроса указан его код —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соответствующая буква от А до Г.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Расположите коды запросов слева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направо в порядке возрастания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количества страниц, которые нашёл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поисковый сервер по каждому запросу.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По всем запросам было найдено </a:t>
            </a:r>
            <a:b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разное количество страниц.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14290"/>
            <a:ext cx="4786346" cy="3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28596" y="5929330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Разберем случай В:</a:t>
            </a:r>
            <a:endParaRPr lang="ru-RU" sz="3600" b="1" dirty="0"/>
          </a:p>
        </p:txBody>
      </p:sp>
      <p:grpSp>
        <p:nvGrpSpPr>
          <p:cNvPr id="2" name="Группа 25"/>
          <p:cNvGrpSpPr/>
          <p:nvPr/>
        </p:nvGrpSpPr>
        <p:grpSpPr>
          <a:xfrm>
            <a:off x="2500298" y="3500438"/>
            <a:ext cx="2057400" cy="2513601"/>
            <a:chOff x="2500298" y="3500438"/>
            <a:chExt cx="2057400" cy="2513601"/>
          </a:xfrm>
        </p:grpSpPr>
        <p:grpSp>
          <p:nvGrpSpPr>
            <p:cNvPr id="3" name="Группа 12"/>
            <p:cNvGrpSpPr/>
            <p:nvPr/>
          </p:nvGrpSpPr>
          <p:grpSpPr>
            <a:xfrm>
              <a:off x="2500298" y="3500438"/>
              <a:ext cx="2057400" cy="2513601"/>
              <a:chOff x="2357422" y="3429000"/>
              <a:chExt cx="2057400" cy="2513601"/>
            </a:xfrm>
          </p:grpSpPr>
          <p:pic>
            <p:nvPicPr>
              <p:cNvPr id="24580" name="Picture 4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57422" y="3429000"/>
                <a:ext cx="2057400" cy="1885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3214678" y="5357826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Б</a:t>
                </a:r>
                <a:endParaRPr lang="ru-RU" sz="3200" b="1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3286116" y="464344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Щ</a:t>
              </a:r>
              <a:endParaRPr lang="ru-RU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786050" y="37147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57620" y="37147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  <p:grpSp>
        <p:nvGrpSpPr>
          <p:cNvPr id="4" name="Группа 24"/>
          <p:cNvGrpSpPr/>
          <p:nvPr/>
        </p:nvGrpSpPr>
        <p:grpSpPr>
          <a:xfrm>
            <a:off x="357158" y="3429000"/>
            <a:ext cx="1933575" cy="2513601"/>
            <a:chOff x="357158" y="3429000"/>
            <a:chExt cx="1933575" cy="2513601"/>
          </a:xfrm>
        </p:grpSpPr>
        <p:grpSp>
          <p:nvGrpSpPr>
            <p:cNvPr id="5" name="Группа 11"/>
            <p:cNvGrpSpPr/>
            <p:nvPr/>
          </p:nvGrpSpPr>
          <p:grpSpPr>
            <a:xfrm>
              <a:off x="357158" y="3429000"/>
              <a:ext cx="1933575" cy="2513601"/>
              <a:chOff x="285720" y="3357562"/>
              <a:chExt cx="1933575" cy="2513601"/>
            </a:xfrm>
          </p:grpSpPr>
          <p:pic>
            <p:nvPicPr>
              <p:cNvPr id="24579" name="Picture 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85720" y="3357562"/>
                <a:ext cx="1933575" cy="1924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1000100" y="5286388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А</a:t>
                </a:r>
                <a:endParaRPr lang="ru-RU" sz="32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1000100" y="464344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Щ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00034" y="37147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571604" y="37147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  <p:grpSp>
        <p:nvGrpSpPr>
          <p:cNvPr id="6" name="Группа 26"/>
          <p:cNvGrpSpPr/>
          <p:nvPr/>
        </p:nvGrpSpPr>
        <p:grpSpPr>
          <a:xfrm>
            <a:off x="6357950" y="3500438"/>
            <a:ext cx="2009775" cy="1942097"/>
            <a:chOff x="6357950" y="3500438"/>
            <a:chExt cx="2009775" cy="1942097"/>
          </a:xfrm>
        </p:grpSpPr>
        <p:grpSp>
          <p:nvGrpSpPr>
            <p:cNvPr id="7" name="Группа 14"/>
            <p:cNvGrpSpPr/>
            <p:nvPr/>
          </p:nvGrpSpPr>
          <p:grpSpPr>
            <a:xfrm>
              <a:off x="6357950" y="3500438"/>
              <a:ext cx="2009775" cy="1942097"/>
              <a:chOff x="6572264" y="3429000"/>
              <a:chExt cx="2009775" cy="1942097"/>
            </a:xfrm>
          </p:grpSpPr>
          <p:pic>
            <p:nvPicPr>
              <p:cNvPr id="17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6572264" y="3429000"/>
                <a:ext cx="2009775" cy="1295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8" name="TextBox 17"/>
              <p:cNvSpPr txBox="1"/>
              <p:nvPr/>
            </p:nvSpPr>
            <p:spPr>
              <a:xfrm>
                <a:off x="7358082" y="4786322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Г</a:t>
                </a:r>
                <a:endParaRPr lang="ru-RU" sz="3200" b="1" dirty="0"/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6572264" y="378619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643834" y="378619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85728"/>
            <a:ext cx="7445427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Группа 22"/>
          <p:cNvGrpSpPr/>
          <p:nvPr/>
        </p:nvGrpSpPr>
        <p:grpSpPr>
          <a:xfrm>
            <a:off x="214282" y="1857364"/>
            <a:ext cx="3000364" cy="2932820"/>
            <a:chOff x="214282" y="1857364"/>
            <a:chExt cx="3000364" cy="2932820"/>
          </a:xfrm>
        </p:grpSpPr>
        <p:grpSp>
          <p:nvGrpSpPr>
            <p:cNvPr id="4" name="Группа 20"/>
            <p:cNvGrpSpPr/>
            <p:nvPr/>
          </p:nvGrpSpPr>
          <p:grpSpPr>
            <a:xfrm>
              <a:off x="214282" y="1857364"/>
              <a:ext cx="3000364" cy="2932820"/>
              <a:chOff x="214282" y="1857364"/>
              <a:chExt cx="3000364" cy="2932820"/>
            </a:xfrm>
          </p:grpSpPr>
          <p:pic>
            <p:nvPicPr>
              <p:cNvPr id="1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14348" y="4429132"/>
                <a:ext cx="1908415" cy="3610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6626" name="Picture 2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4282" y="1857364"/>
                <a:ext cx="3000364" cy="25770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2" name="TextBox 11"/>
            <p:cNvSpPr txBox="1"/>
            <p:nvPr/>
          </p:nvSpPr>
          <p:spPr>
            <a:xfrm>
              <a:off x="1500166" y="357187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Щ</a:t>
              </a:r>
              <a:endParaRPr lang="ru-RU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8662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14546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  <p:grpSp>
        <p:nvGrpSpPr>
          <p:cNvPr id="5" name="Группа 23"/>
          <p:cNvGrpSpPr/>
          <p:nvPr/>
        </p:nvGrpSpPr>
        <p:grpSpPr>
          <a:xfrm>
            <a:off x="3357554" y="1857364"/>
            <a:ext cx="2928958" cy="2937888"/>
            <a:chOff x="3357554" y="1857364"/>
            <a:chExt cx="2928958" cy="2937888"/>
          </a:xfrm>
        </p:grpSpPr>
        <p:grpSp>
          <p:nvGrpSpPr>
            <p:cNvPr id="6" name="Группа 21"/>
            <p:cNvGrpSpPr/>
            <p:nvPr/>
          </p:nvGrpSpPr>
          <p:grpSpPr>
            <a:xfrm>
              <a:off x="3357554" y="1857364"/>
              <a:ext cx="2928958" cy="2937888"/>
              <a:chOff x="3357554" y="1857364"/>
              <a:chExt cx="2928958" cy="2937888"/>
            </a:xfrm>
          </p:grpSpPr>
          <p:pic>
            <p:nvPicPr>
              <p:cNvPr id="26627" name="Picture 3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28992" y="1857364"/>
                <a:ext cx="2714644" cy="24543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3357554" y="4429132"/>
                <a:ext cx="2928958" cy="3661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5" name="TextBox 14"/>
            <p:cNvSpPr txBox="1"/>
            <p:nvPr/>
          </p:nvSpPr>
          <p:spPr>
            <a:xfrm>
              <a:off x="4500562" y="357187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Щ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29058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14942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  <p:grpSp>
        <p:nvGrpSpPr>
          <p:cNvPr id="7" name="Группа 24"/>
          <p:cNvGrpSpPr/>
          <p:nvPr/>
        </p:nvGrpSpPr>
        <p:grpSpPr>
          <a:xfrm>
            <a:off x="6286511" y="1785926"/>
            <a:ext cx="2687809" cy="3201668"/>
            <a:chOff x="6286511" y="1785926"/>
            <a:chExt cx="2687809" cy="3201668"/>
          </a:xfrm>
        </p:grpSpPr>
        <p:grpSp>
          <p:nvGrpSpPr>
            <p:cNvPr id="8" name="Группа 22"/>
            <p:cNvGrpSpPr/>
            <p:nvPr/>
          </p:nvGrpSpPr>
          <p:grpSpPr>
            <a:xfrm>
              <a:off x="6286511" y="1785926"/>
              <a:ext cx="2687809" cy="3201668"/>
              <a:chOff x="6286511" y="1785926"/>
              <a:chExt cx="2687809" cy="3201668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7429520" y="4286256"/>
                <a:ext cx="626285" cy="701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В</a:t>
                </a:r>
                <a:endParaRPr lang="ru-RU" sz="3200" b="1" dirty="0"/>
              </a:p>
            </p:txBody>
          </p:sp>
          <p:pic>
            <p:nvPicPr>
              <p:cNvPr id="26628" name="Picture 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6286511" y="1785926"/>
                <a:ext cx="2687809" cy="24288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19" name="TextBox 18"/>
            <p:cNvSpPr txBox="1"/>
            <p:nvPr/>
          </p:nvSpPr>
          <p:spPr>
            <a:xfrm>
              <a:off x="7429520" y="357187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Щ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58016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Л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143900" y="228599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14290"/>
            <a:ext cx="4786346" cy="311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Группа 13"/>
          <p:cNvGrpSpPr/>
          <p:nvPr/>
        </p:nvGrpSpPr>
        <p:grpSpPr>
          <a:xfrm>
            <a:off x="4429124" y="3500438"/>
            <a:ext cx="1981200" cy="2442163"/>
            <a:chOff x="4429124" y="3500438"/>
            <a:chExt cx="1981200" cy="2442163"/>
          </a:xfrm>
        </p:grpSpPr>
        <p:sp>
          <p:nvSpPr>
            <p:cNvPr id="2" name="TextBox 1"/>
            <p:cNvSpPr txBox="1"/>
            <p:nvPr/>
          </p:nvSpPr>
          <p:spPr>
            <a:xfrm>
              <a:off x="5214942" y="5357826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В</a:t>
              </a:r>
              <a:endParaRPr lang="ru-RU" sz="3200" b="1" dirty="0"/>
            </a:p>
          </p:txBody>
        </p:sp>
        <p:pic>
          <p:nvPicPr>
            <p:cNvPr id="2458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29124" y="3500438"/>
              <a:ext cx="1981200" cy="1838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4" name="Группа 12"/>
          <p:cNvGrpSpPr/>
          <p:nvPr/>
        </p:nvGrpSpPr>
        <p:grpSpPr>
          <a:xfrm>
            <a:off x="2357422" y="3429000"/>
            <a:ext cx="2057400" cy="2513601"/>
            <a:chOff x="2357422" y="3429000"/>
            <a:chExt cx="2057400" cy="2513601"/>
          </a:xfrm>
        </p:grpSpPr>
        <p:pic>
          <p:nvPicPr>
            <p:cNvPr id="2458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57422" y="3429000"/>
              <a:ext cx="2057400" cy="18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TextBox 7"/>
            <p:cNvSpPr txBox="1"/>
            <p:nvPr/>
          </p:nvSpPr>
          <p:spPr>
            <a:xfrm>
              <a:off x="3214678" y="5357826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Б</a:t>
              </a:r>
              <a:endParaRPr lang="ru-RU" sz="3200" b="1" dirty="0"/>
            </a:p>
          </p:txBody>
        </p:sp>
      </p:grpSp>
      <p:grpSp>
        <p:nvGrpSpPr>
          <p:cNvPr id="5" name="Группа 11"/>
          <p:cNvGrpSpPr/>
          <p:nvPr/>
        </p:nvGrpSpPr>
        <p:grpSpPr>
          <a:xfrm>
            <a:off x="285720" y="3357562"/>
            <a:ext cx="1933575" cy="2513601"/>
            <a:chOff x="285720" y="3357562"/>
            <a:chExt cx="1933575" cy="2513601"/>
          </a:xfrm>
        </p:grpSpPr>
        <p:pic>
          <p:nvPicPr>
            <p:cNvPr id="24579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5720" y="3357562"/>
              <a:ext cx="1933575" cy="1924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TextBox 8"/>
            <p:cNvSpPr txBox="1"/>
            <p:nvPr/>
          </p:nvSpPr>
          <p:spPr>
            <a:xfrm>
              <a:off x="1000100" y="5286388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А</a:t>
              </a:r>
              <a:endParaRPr lang="ru-RU" sz="3200" b="1" dirty="0"/>
            </a:p>
          </p:txBody>
        </p:sp>
      </p:grpSp>
      <p:grpSp>
        <p:nvGrpSpPr>
          <p:cNvPr id="6" name="Группа 14"/>
          <p:cNvGrpSpPr/>
          <p:nvPr/>
        </p:nvGrpSpPr>
        <p:grpSpPr>
          <a:xfrm>
            <a:off x="6572264" y="3429000"/>
            <a:ext cx="2009775" cy="1942097"/>
            <a:chOff x="6572264" y="3429000"/>
            <a:chExt cx="2009775" cy="1942097"/>
          </a:xfrm>
        </p:grpSpPr>
        <p:pic>
          <p:nvPicPr>
            <p:cNvPr id="24582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572264" y="3429000"/>
              <a:ext cx="2009775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TextBox 9"/>
            <p:cNvSpPr txBox="1"/>
            <p:nvPr/>
          </p:nvSpPr>
          <p:spPr>
            <a:xfrm>
              <a:off x="7358082" y="4786322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Г</a:t>
              </a:r>
              <a:endParaRPr lang="ru-RU" sz="3200" b="1" dirty="0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42910" y="5857892"/>
            <a:ext cx="68328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порядке возрастания :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Б В Г А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14290"/>
            <a:ext cx="564357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Прямоугольник 16"/>
          <p:cNvSpPr/>
          <p:nvPr/>
        </p:nvSpPr>
        <p:spPr>
          <a:xfrm>
            <a:off x="785786" y="5929330"/>
            <a:ext cx="4264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порядке убывания :</a:t>
            </a:r>
            <a:endParaRPr lang="ru-RU" sz="40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214942" y="5857892"/>
            <a:ext cx="20120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Б Г А</a:t>
            </a:r>
            <a:endParaRPr lang="ru-RU" sz="4000" b="1" dirty="0"/>
          </a:p>
        </p:txBody>
      </p:sp>
      <p:grpSp>
        <p:nvGrpSpPr>
          <p:cNvPr id="2" name="Группа 32"/>
          <p:cNvGrpSpPr/>
          <p:nvPr/>
        </p:nvGrpSpPr>
        <p:grpSpPr>
          <a:xfrm>
            <a:off x="6858016" y="3071810"/>
            <a:ext cx="2038350" cy="2013535"/>
            <a:chOff x="6858016" y="3071810"/>
            <a:chExt cx="2038350" cy="2013535"/>
          </a:xfrm>
        </p:grpSpPr>
        <p:grpSp>
          <p:nvGrpSpPr>
            <p:cNvPr id="3" name="Группа 15"/>
            <p:cNvGrpSpPr/>
            <p:nvPr/>
          </p:nvGrpSpPr>
          <p:grpSpPr>
            <a:xfrm>
              <a:off x="6858016" y="3071810"/>
              <a:ext cx="2038350" cy="2013535"/>
              <a:chOff x="7105650" y="3143248"/>
              <a:chExt cx="2038350" cy="2013535"/>
            </a:xfrm>
          </p:grpSpPr>
          <p:pic>
            <p:nvPicPr>
              <p:cNvPr id="23558" name="Picture 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105650" y="3143248"/>
                <a:ext cx="2038350" cy="1447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7929586" y="4572008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Г</a:t>
                </a:r>
                <a:endParaRPr lang="ru-RU" sz="3200" b="1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7215206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143900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</p:grpSp>
      <p:grpSp>
        <p:nvGrpSpPr>
          <p:cNvPr id="4" name="Группа 29"/>
          <p:cNvGrpSpPr/>
          <p:nvPr/>
        </p:nvGrpSpPr>
        <p:grpSpPr>
          <a:xfrm>
            <a:off x="214282" y="3071810"/>
            <a:ext cx="2152650" cy="2013535"/>
            <a:chOff x="214282" y="3071810"/>
            <a:chExt cx="2152650" cy="2013535"/>
          </a:xfrm>
        </p:grpSpPr>
        <p:grpSp>
          <p:nvGrpSpPr>
            <p:cNvPr id="5" name="Группа 11"/>
            <p:cNvGrpSpPr/>
            <p:nvPr/>
          </p:nvGrpSpPr>
          <p:grpSpPr>
            <a:xfrm>
              <a:off x="214282" y="3071810"/>
              <a:ext cx="2152650" cy="2013535"/>
              <a:chOff x="214282" y="3143248"/>
              <a:chExt cx="2152650" cy="2013535"/>
            </a:xfrm>
          </p:grpSpPr>
          <p:pic>
            <p:nvPicPr>
              <p:cNvPr id="23555" name="Picture 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14282" y="3143248"/>
                <a:ext cx="2152650" cy="1343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1071538" y="4572008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А</a:t>
                </a:r>
                <a:endParaRPr lang="ru-RU" sz="3200" b="1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42910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43042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</p:grpSp>
      <p:grpSp>
        <p:nvGrpSpPr>
          <p:cNvPr id="6" name="Группа 30"/>
          <p:cNvGrpSpPr/>
          <p:nvPr/>
        </p:nvGrpSpPr>
        <p:grpSpPr>
          <a:xfrm>
            <a:off x="2428860" y="3071810"/>
            <a:ext cx="2057400" cy="2585039"/>
            <a:chOff x="2428860" y="3071810"/>
            <a:chExt cx="2057400" cy="2585039"/>
          </a:xfrm>
        </p:grpSpPr>
        <p:grpSp>
          <p:nvGrpSpPr>
            <p:cNvPr id="7" name="Группа 12"/>
            <p:cNvGrpSpPr/>
            <p:nvPr/>
          </p:nvGrpSpPr>
          <p:grpSpPr>
            <a:xfrm>
              <a:off x="2428860" y="3071810"/>
              <a:ext cx="2057400" cy="2585039"/>
              <a:chOff x="2428860" y="3143248"/>
              <a:chExt cx="2057400" cy="2585039"/>
            </a:xfrm>
          </p:grpSpPr>
          <p:pic>
            <p:nvPicPr>
              <p:cNvPr id="23556" name="Picture 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428860" y="3143248"/>
                <a:ext cx="2057400" cy="20193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3214678" y="5143512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Б</a:t>
                </a:r>
                <a:endParaRPr lang="ru-RU" sz="3200" b="1" dirty="0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2786050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14744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71802" y="435769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Вода</a:t>
              </a:r>
              <a:endParaRPr lang="ru-RU" dirty="0"/>
            </a:p>
          </p:txBody>
        </p:sp>
      </p:grpSp>
      <p:grpSp>
        <p:nvGrpSpPr>
          <p:cNvPr id="12" name="Группа 31"/>
          <p:cNvGrpSpPr/>
          <p:nvPr/>
        </p:nvGrpSpPr>
        <p:grpSpPr>
          <a:xfrm>
            <a:off x="4643438" y="3214686"/>
            <a:ext cx="2105025" cy="2442163"/>
            <a:chOff x="4643438" y="3214686"/>
            <a:chExt cx="2105025" cy="2442163"/>
          </a:xfrm>
        </p:grpSpPr>
        <p:grpSp>
          <p:nvGrpSpPr>
            <p:cNvPr id="13" name="Группа 14"/>
            <p:cNvGrpSpPr/>
            <p:nvPr/>
          </p:nvGrpSpPr>
          <p:grpSpPr>
            <a:xfrm>
              <a:off x="4643438" y="3214686"/>
              <a:ext cx="2105025" cy="2442163"/>
              <a:chOff x="4643438" y="3286124"/>
              <a:chExt cx="2105025" cy="2442163"/>
            </a:xfrm>
          </p:grpSpPr>
          <p:pic>
            <p:nvPicPr>
              <p:cNvPr id="23557" name="Picture 5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643438" y="3286124"/>
                <a:ext cx="2105025" cy="1847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5500694" y="5143512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В</a:t>
                </a:r>
                <a:endParaRPr lang="ru-RU" sz="3200" b="1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5072066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00760" y="3357562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86314" y="4357694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Вода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00760" y="4357694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14290"/>
            <a:ext cx="592935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Прямоугольник 16"/>
          <p:cNvSpPr/>
          <p:nvPr/>
        </p:nvSpPr>
        <p:spPr>
          <a:xfrm>
            <a:off x="1000100" y="5572140"/>
            <a:ext cx="47778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порядке возрастания :</a:t>
            </a:r>
            <a:endParaRPr lang="ru-RU" sz="40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072198" y="5500702"/>
            <a:ext cx="1857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 В Б А</a:t>
            </a:r>
            <a:endParaRPr lang="ru-RU" sz="3600" b="1" dirty="0"/>
          </a:p>
        </p:txBody>
      </p:sp>
      <p:grpSp>
        <p:nvGrpSpPr>
          <p:cNvPr id="2" name="Группа 32"/>
          <p:cNvGrpSpPr/>
          <p:nvPr/>
        </p:nvGrpSpPr>
        <p:grpSpPr>
          <a:xfrm>
            <a:off x="714348" y="3286124"/>
            <a:ext cx="1647825" cy="1961863"/>
            <a:chOff x="714348" y="3286124"/>
            <a:chExt cx="1647825" cy="1961863"/>
          </a:xfrm>
        </p:grpSpPr>
        <p:grpSp>
          <p:nvGrpSpPr>
            <p:cNvPr id="3" name="Группа 11"/>
            <p:cNvGrpSpPr/>
            <p:nvPr/>
          </p:nvGrpSpPr>
          <p:grpSpPr>
            <a:xfrm>
              <a:off x="714348" y="3286124"/>
              <a:ext cx="1647825" cy="1961863"/>
              <a:chOff x="500034" y="1357298"/>
              <a:chExt cx="1647825" cy="1961863"/>
            </a:xfrm>
          </p:grpSpPr>
          <p:pic>
            <p:nvPicPr>
              <p:cNvPr id="22531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00034" y="1357298"/>
                <a:ext cx="1647825" cy="1457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1071538" y="2857496"/>
                <a:ext cx="4286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А</a:t>
                </a:r>
                <a:endParaRPr lang="ru-RU" sz="2400" b="1" dirty="0"/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928662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714480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Ч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57290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  <p:grpSp>
        <p:nvGrpSpPr>
          <p:cNvPr id="4" name="Группа 31"/>
          <p:cNvGrpSpPr/>
          <p:nvPr/>
        </p:nvGrpSpPr>
        <p:grpSpPr>
          <a:xfrm>
            <a:off x="2643174" y="3286124"/>
            <a:ext cx="1714512" cy="1932542"/>
            <a:chOff x="2571736" y="3286124"/>
            <a:chExt cx="1714512" cy="193254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71736" y="3286124"/>
              <a:ext cx="1714512" cy="1932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2857488" y="357187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43306" y="3571876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Ч</a:t>
              </a:r>
              <a:endParaRPr lang="ru-RU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86116" y="421481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  <p:grpSp>
        <p:nvGrpSpPr>
          <p:cNvPr id="5" name="Группа 30"/>
          <p:cNvGrpSpPr/>
          <p:nvPr/>
        </p:nvGrpSpPr>
        <p:grpSpPr>
          <a:xfrm>
            <a:off x="4786314" y="3286124"/>
            <a:ext cx="1790700" cy="1890425"/>
            <a:chOff x="4786314" y="3286124"/>
            <a:chExt cx="1790700" cy="1890425"/>
          </a:xfrm>
        </p:grpSpPr>
        <p:grpSp>
          <p:nvGrpSpPr>
            <p:cNvPr id="6" name="Группа 13"/>
            <p:cNvGrpSpPr/>
            <p:nvPr/>
          </p:nvGrpSpPr>
          <p:grpSpPr>
            <a:xfrm>
              <a:off x="4786314" y="3286124"/>
              <a:ext cx="1790700" cy="1890425"/>
              <a:chOff x="4572000" y="1357298"/>
              <a:chExt cx="1790700" cy="1890425"/>
            </a:xfrm>
          </p:grpSpPr>
          <p:pic>
            <p:nvPicPr>
              <p:cNvPr id="22533" name="Picture 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72000" y="1357298"/>
                <a:ext cx="1790700" cy="1457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5214942" y="2786058"/>
                <a:ext cx="4286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В</a:t>
                </a:r>
                <a:endParaRPr lang="ru-RU" sz="2400" b="1" dirty="0"/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5143504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29322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Ч</a:t>
              </a:r>
              <a:endParaRPr lang="ru-RU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72132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  <p:grpSp>
        <p:nvGrpSpPr>
          <p:cNvPr id="7" name="Группа 29"/>
          <p:cNvGrpSpPr/>
          <p:nvPr/>
        </p:nvGrpSpPr>
        <p:grpSpPr>
          <a:xfrm>
            <a:off x="7000892" y="3286124"/>
            <a:ext cx="1524000" cy="1818987"/>
            <a:chOff x="7000892" y="3286124"/>
            <a:chExt cx="1524000" cy="1818987"/>
          </a:xfrm>
        </p:grpSpPr>
        <p:grpSp>
          <p:nvGrpSpPr>
            <p:cNvPr id="9" name="Группа 14"/>
            <p:cNvGrpSpPr/>
            <p:nvPr/>
          </p:nvGrpSpPr>
          <p:grpSpPr>
            <a:xfrm>
              <a:off x="7000892" y="3286124"/>
              <a:ext cx="1524000" cy="1818987"/>
              <a:chOff x="6786578" y="1428736"/>
              <a:chExt cx="1524000" cy="1818987"/>
            </a:xfrm>
          </p:grpSpPr>
          <p:pic>
            <p:nvPicPr>
              <p:cNvPr id="22534" name="Picture 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6786578" y="1428736"/>
                <a:ext cx="1524000" cy="1371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7358082" y="2786058"/>
                <a:ext cx="4286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Г</a:t>
                </a:r>
                <a:endParaRPr lang="ru-RU" sz="2400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7143768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Р</a:t>
              </a:r>
              <a:endParaRPr lang="ru-RU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929586" y="3500438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Ч</a:t>
              </a:r>
              <a:endParaRPr lang="ru-RU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72396" y="4143380"/>
              <a:ext cx="3571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В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14290"/>
            <a:ext cx="471490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642910" y="6000768"/>
            <a:ext cx="42643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порядке убывания :</a:t>
            </a:r>
            <a:endParaRPr lang="ru-RU" sz="4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072066" y="5857892"/>
            <a:ext cx="21964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Г Б В А</a:t>
            </a:r>
            <a:endParaRPr lang="ru-RU" sz="4400" b="1" dirty="0"/>
          </a:p>
        </p:txBody>
      </p:sp>
      <p:grpSp>
        <p:nvGrpSpPr>
          <p:cNvPr id="2" name="Группа 33"/>
          <p:cNvGrpSpPr/>
          <p:nvPr/>
        </p:nvGrpSpPr>
        <p:grpSpPr>
          <a:xfrm>
            <a:off x="285720" y="3357562"/>
            <a:ext cx="2000250" cy="2513601"/>
            <a:chOff x="285720" y="3357562"/>
            <a:chExt cx="2000250" cy="2513601"/>
          </a:xfrm>
        </p:grpSpPr>
        <p:grpSp>
          <p:nvGrpSpPr>
            <p:cNvPr id="3" name="Группа 8"/>
            <p:cNvGrpSpPr/>
            <p:nvPr/>
          </p:nvGrpSpPr>
          <p:grpSpPr>
            <a:xfrm>
              <a:off x="285720" y="3357562"/>
              <a:ext cx="2000250" cy="2513601"/>
              <a:chOff x="285720" y="3357562"/>
              <a:chExt cx="2000250" cy="2513601"/>
            </a:xfrm>
          </p:grpSpPr>
          <p:pic>
            <p:nvPicPr>
              <p:cNvPr id="25603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85720" y="3357562"/>
                <a:ext cx="2000250" cy="1866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071538" y="5286388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А</a:t>
                </a:r>
                <a:endParaRPr lang="ru-RU" sz="3200" b="1" dirty="0"/>
              </a:p>
            </p:txBody>
          </p:sp>
        </p:grpSp>
        <p:grpSp>
          <p:nvGrpSpPr>
            <p:cNvPr id="4" name="Группа 20"/>
            <p:cNvGrpSpPr/>
            <p:nvPr/>
          </p:nvGrpSpPr>
          <p:grpSpPr>
            <a:xfrm>
              <a:off x="571472" y="3714752"/>
              <a:ext cx="1428760" cy="1226588"/>
              <a:chOff x="571472" y="3714752"/>
              <a:chExt cx="1428760" cy="1226588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64304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Г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7147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Э</a:t>
                </a:r>
                <a:endParaRPr lang="ru-RU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71538" y="457200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</p:grpSp>
      <p:grpSp>
        <p:nvGrpSpPr>
          <p:cNvPr id="5" name="Группа 34"/>
          <p:cNvGrpSpPr/>
          <p:nvPr/>
        </p:nvGrpSpPr>
        <p:grpSpPr>
          <a:xfrm>
            <a:off x="2428860" y="3429000"/>
            <a:ext cx="1981200" cy="2370725"/>
            <a:chOff x="2428860" y="3429000"/>
            <a:chExt cx="1981200" cy="2370725"/>
          </a:xfrm>
        </p:grpSpPr>
        <p:grpSp>
          <p:nvGrpSpPr>
            <p:cNvPr id="9" name="Группа 14"/>
            <p:cNvGrpSpPr/>
            <p:nvPr/>
          </p:nvGrpSpPr>
          <p:grpSpPr>
            <a:xfrm>
              <a:off x="2428860" y="3429000"/>
              <a:ext cx="1981200" cy="2370725"/>
              <a:chOff x="2428860" y="3429000"/>
              <a:chExt cx="1981200" cy="2370725"/>
            </a:xfrm>
          </p:grpSpPr>
          <p:pic>
            <p:nvPicPr>
              <p:cNvPr id="25606" name="Picture 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28860" y="3429000"/>
                <a:ext cx="1981200" cy="1781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4" name="TextBox 13"/>
              <p:cNvSpPr txBox="1"/>
              <p:nvPr/>
            </p:nvSpPr>
            <p:spPr>
              <a:xfrm>
                <a:off x="3214678" y="5214950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Б</a:t>
                </a:r>
                <a:endParaRPr lang="ru-RU" sz="3200" b="1" dirty="0"/>
              </a:p>
            </p:txBody>
          </p:sp>
        </p:grpSp>
        <p:grpSp>
          <p:nvGrpSpPr>
            <p:cNvPr id="10" name="Группа 21"/>
            <p:cNvGrpSpPr/>
            <p:nvPr/>
          </p:nvGrpSpPr>
          <p:grpSpPr>
            <a:xfrm>
              <a:off x="2714612" y="3786190"/>
              <a:ext cx="1428760" cy="1226588"/>
              <a:chOff x="571472" y="3714752"/>
              <a:chExt cx="1428760" cy="1226588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64304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Г</a:t>
                </a:r>
                <a:endParaRPr lang="ru-RU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7147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Э</a:t>
                </a:r>
                <a:endParaRPr lang="ru-RU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071538" y="457200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</p:grpSp>
      <p:grpSp>
        <p:nvGrpSpPr>
          <p:cNvPr id="11" name="Группа 35"/>
          <p:cNvGrpSpPr/>
          <p:nvPr/>
        </p:nvGrpSpPr>
        <p:grpSpPr>
          <a:xfrm>
            <a:off x="4643438" y="3357562"/>
            <a:ext cx="2047875" cy="2442163"/>
            <a:chOff x="4643438" y="3357562"/>
            <a:chExt cx="2047875" cy="2442163"/>
          </a:xfrm>
        </p:grpSpPr>
        <p:grpSp>
          <p:nvGrpSpPr>
            <p:cNvPr id="12" name="Группа 9"/>
            <p:cNvGrpSpPr/>
            <p:nvPr/>
          </p:nvGrpSpPr>
          <p:grpSpPr>
            <a:xfrm>
              <a:off x="4643438" y="3357562"/>
              <a:ext cx="2047875" cy="2442163"/>
              <a:chOff x="4500562" y="3357562"/>
              <a:chExt cx="2047875" cy="2442163"/>
            </a:xfrm>
          </p:grpSpPr>
          <p:pic>
            <p:nvPicPr>
              <p:cNvPr id="25604" name="Picture 4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00562" y="3357562"/>
                <a:ext cx="2047875" cy="1885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7" name="TextBox 6"/>
              <p:cNvSpPr txBox="1"/>
              <p:nvPr/>
            </p:nvSpPr>
            <p:spPr>
              <a:xfrm>
                <a:off x="5357818" y="5214950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В</a:t>
                </a:r>
                <a:endParaRPr lang="ru-RU" sz="3200" b="1" dirty="0"/>
              </a:p>
            </p:txBody>
          </p:sp>
        </p:grpSp>
        <p:grpSp>
          <p:nvGrpSpPr>
            <p:cNvPr id="13" name="Группа 25"/>
            <p:cNvGrpSpPr/>
            <p:nvPr/>
          </p:nvGrpSpPr>
          <p:grpSpPr>
            <a:xfrm>
              <a:off x="5000628" y="3714752"/>
              <a:ext cx="1428760" cy="1226588"/>
              <a:chOff x="571472" y="3714752"/>
              <a:chExt cx="1428760" cy="1226588"/>
            </a:xfrm>
          </p:grpSpPr>
          <p:sp>
            <p:nvSpPr>
              <p:cNvPr id="27" name="TextBox 26"/>
              <p:cNvSpPr txBox="1"/>
              <p:nvPr/>
            </p:nvSpPr>
            <p:spPr>
              <a:xfrm>
                <a:off x="164304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Г</a:t>
                </a:r>
                <a:endParaRPr lang="ru-RU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7147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Э</a:t>
                </a:r>
                <a:endParaRPr lang="ru-RU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071538" y="457200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</p:grpSp>
      <p:grpSp>
        <p:nvGrpSpPr>
          <p:cNvPr id="15" name="Группа 36"/>
          <p:cNvGrpSpPr/>
          <p:nvPr/>
        </p:nvGrpSpPr>
        <p:grpSpPr>
          <a:xfrm>
            <a:off x="7000892" y="3357562"/>
            <a:ext cx="1933575" cy="2442163"/>
            <a:chOff x="7000892" y="3357562"/>
            <a:chExt cx="1933575" cy="2442163"/>
          </a:xfrm>
        </p:grpSpPr>
        <p:grpSp>
          <p:nvGrpSpPr>
            <p:cNvPr id="21" name="Группа 10"/>
            <p:cNvGrpSpPr/>
            <p:nvPr/>
          </p:nvGrpSpPr>
          <p:grpSpPr>
            <a:xfrm>
              <a:off x="7000892" y="3357562"/>
              <a:ext cx="1933575" cy="2442163"/>
              <a:chOff x="7000892" y="3357562"/>
              <a:chExt cx="1933575" cy="2442163"/>
            </a:xfrm>
          </p:grpSpPr>
          <p:pic>
            <p:nvPicPr>
              <p:cNvPr id="25605" name="Picture 5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000892" y="3357562"/>
                <a:ext cx="1933575" cy="1800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8" name="TextBox 7"/>
              <p:cNvSpPr txBox="1"/>
              <p:nvPr/>
            </p:nvSpPr>
            <p:spPr>
              <a:xfrm>
                <a:off x="7715272" y="5214950"/>
                <a:ext cx="50006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/>
                  <a:t>Г</a:t>
                </a:r>
                <a:endParaRPr lang="ru-RU" sz="3200" b="1" dirty="0"/>
              </a:p>
            </p:txBody>
          </p:sp>
        </p:grpSp>
        <p:grpSp>
          <p:nvGrpSpPr>
            <p:cNvPr id="22" name="Группа 29"/>
            <p:cNvGrpSpPr/>
            <p:nvPr/>
          </p:nvGrpSpPr>
          <p:grpSpPr>
            <a:xfrm>
              <a:off x="7215206" y="3643314"/>
              <a:ext cx="1428760" cy="1226588"/>
              <a:chOff x="571472" y="3714752"/>
              <a:chExt cx="1428760" cy="1226588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164304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Г</a:t>
                </a:r>
                <a:endParaRPr lang="ru-RU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71472" y="3714752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Э</a:t>
                </a:r>
                <a:endParaRPr lang="ru-RU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71538" y="4572008"/>
                <a:ext cx="35719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О</a:t>
                </a:r>
                <a:endParaRPr lang="ru-RU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1000132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785926"/>
            <a:ext cx="8286808" cy="30003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Интернет ресурсы:</a:t>
            </a: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http://inf.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сдамгиа.рф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test?theme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=2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http://inf.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сдамгиа.рф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test?theme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3"/>
              </a:rPr>
              <a:t>=17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http://inf.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сдамгиа.рф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/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test?theme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=18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http://www.fipi.ru/view/sections/236/docs/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ru-RU" dirty="0" smtClean="0"/>
              <a:t>Открытый банк заданий ГИА-9 / Информатика и ИКТ 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Определите, что будет напечатано в результате работы следующего фрагмента</a:t>
            </a:r>
            <a:br>
              <a:rPr lang="ru-RU" sz="2800" dirty="0" smtClean="0"/>
            </a:br>
            <a:r>
              <a:rPr lang="ru-RU" sz="2800" dirty="0" smtClean="0"/>
              <a:t>программы</a:t>
            </a:r>
            <a:r>
              <a:rPr lang="en-US" sz="2800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507288" cy="478539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Задание 2.</a:t>
            </a:r>
            <a:endParaRPr lang="en-US" b="1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n, s: integer;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n:= 0;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s:= 0;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while s &lt;= 365 do begin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s:= s + 36;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n:= n + 10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end;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write(n)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end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24128" y="1052736"/>
          <a:ext cx="2664296" cy="5547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2148"/>
                <a:gridCol w="1332148"/>
              </a:tblGrid>
              <a:tr h="44791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ru-RU" sz="2800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144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180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216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252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80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288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90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100</a:t>
                      </a:r>
                      <a:endParaRPr lang="ru-RU" sz="2400" b="1" dirty="0"/>
                    </a:p>
                  </a:txBody>
                  <a:tcPr/>
                </a:tc>
              </a:tr>
              <a:tr h="39522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360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110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435280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Var</a:t>
            </a:r>
            <a:r>
              <a:rPr lang="en-US" dirty="0" smtClean="0"/>
              <a:t>   </a:t>
            </a:r>
            <a:r>
              <a:rPr lang="ru-RU" dirty="0" smtClean="0"/>
              <a:t>к</a:t>
            </a:r>
            <a:r>
              <a:rPr lang="en-US" dirty="0" smtClean="0"/>
              <a:t>, s: integer;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Begin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s:= 0;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For k:=1 to 11 do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s:= S+12;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write(s);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end</a:t>
            </a:r>
            <a:r>
              <a:rPr lang="ru-RU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ru-RU" dirty="0" smtClean="0"/>
              <a:t>решение:  11*12=132 </a:t>
            </a:r>
            <a:r>
              <a:rPr lang="en-US" dirty="0" smtClean="0"/>
              <a:t>  </a:t>
            </a:r>
            <a:r>
              <a:rPr lang="ru-RU" dirty="0" smtClean="0"/>
              <a:t> </a:t>
            </a:r>
            <a:r>
              <a:rPr lang="en-US" dirty="0" smtClean="0"/>
              <a:t>s=132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0"/>
            <a:ext cx="8291264" cy="5793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 </a:t>
            </a:r>
            <a:r>
              <a:rPr lang="ru-RU" sz="1600" b="1" dirty="0" smtClean="0"/>
              <a:t>В таблице </a:t>
            </a:r>
            <a:r>
              <a:rPr lang="ru-RU" sz="1600" b="1" dirty="0" err="1" smtClean="0"/>
              <a:t>Dat</a:t>
            </a:r>
            <a:r>
              <a:rPr lang="ru-RU" sz="1600" b="1" dirty="0" smtClean="0"/>
              <a:t> хранятся данные о численности учеников в классах (</a:t>
            </a:r>
            <a:r>
              <a:rPr lang="ru-RU" sz="1600" b="1" dirty="0" err="1" smtClean="0"/>
              <a:t>Dat</a:t>
            </a:r>
            <a:r>
              <a:rPr lang="ru-RU" sz="1600" b="1" dirty="0" smtClean="0"/>
              <a:t>[1] – число  учеников  в  первом  классе, </a:t>
            </a:r>
            <a:r>
              <a:rPr lang="ru-RU" sz="1600" b="1" dirty="0" err="1" smtClean="0"/>
              <a:t>Dat</a:t>
            </a:r>
            <a:r>
              <a:rPr lang="ru-RU" sz="1600" b="1" dirty="0" smtClean="0"/>
              <a:t>[2] – во  втором  и  т.  д.).  Определите, какое  число  будет  напечатано  в  результате  работы  следующей  программы.</a:t>
            </a:r>
          </a:p>
          <a:p>
            <a:pPr>
              <a:buNone/>
            </a:pPr>
            <a:r>
              <a:rPr lang="ru-RU" sz="1600" b="1" dirty="0" smtClean="0"/>
              <a:t> </a:t>
            </a:r>
          </a:p>
          <a:p>
            <a:pPr>
              <a:buNone/>
            </a:pPr>
            <a:r>
              <a:rPr lang="en-US" sz="1800" b="1" dirty="0" err="1" smtClean="0"/>
              <a:t>Var</a:t>
            </a:r>
            <a:r>
              <a:rPr lang="en-US" sz="1800" b="1" dirty="0" smtClean="0"/>
              <a:t> k, m: integer;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: array[1..11] of integer;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Begin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[1] := 20;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[2] := 25;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[3] := 19;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[4] := 25;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[5] := 26;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[6] := 22;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[7] := 24;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[8] := 28;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[9] := 26;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[10] := 21;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[11] := 27;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m := 0;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for k := 1 to 11 do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   if </a:t>
            </a:r>
            <a:r>
              <a:rPr lang="en-US" sz="1800" b="1" dirty="0" err="1" smtClean="0"/>
              <a:t>Dat</a:t>
            </a:r>
            <a:r>
              <a:rPr lang="en-US" sz="1800" b="1" dirty="0" smtClean="0"/>
              <a:t>[k] &gt; 22 then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      begin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         m := m + 1</a:t>
            </a:r>
            <a:endParaRPr lang="ru-RU" sz="1800" b="1" dirty="0" smtClean="0"/>
          </a:p>
          <a:p>
            <a:pPr>
              <a:buNone/>
            </a:pPr>
            <a:r>
              <a:rPr lang="en-US" sz="1800" b="1" dirty="0" smtClean="0"/>
              <a:t>         </a:t>
            </a:r>
            <a:r>
              <a:rPr lang="ru-RU" sz="1800" b="1" dirty="0" err="1" smtClean="0"/>
              <a:t>end</a:t>
            </a:r>
            <a:r>
              <a:rPr lang="ru-RU" sz="1800" b="1" dirty="0" smtClean="0"/>
              <a:t>;</a:t>
            </a:r>
          </a:p>
          <a:p>
            <a:pPr>
              <a:buNone/>
            </a:pPr>
            <a:r>
              <a:rPr lang="ru-RU" sz="1800" b="1" dirty="0" smtClean="0"/>
              <a:t>   </a:t>
            </a:r>
            <a:r>
              <a:rPr lang="ru-RU" sz="1800" b="1" dirty="0" err="1" smtClean="0"/>
              <a:t>writeln</a:t>
            </a:r>
            <a:r>
              <a:rPr lang="ru-RU" sz="1800" b="1" dirty="0" smtClean="0"/>
              <a:t>(</a:t>
            </a:r>
            <a:r>
              <a:rPr lang="ru-RU" sz="1800" b="1" dirty="0" err="1" smtClean="0"/>
              <a:t>m</a:t>
            </a:r>
            <a:r>
              <a:rPr lang="ru-RU" sz="1800" b="1" dirty="0" smtClean="0"/>
              <a:t>)</a:t>
            </a:r>
          </a:p>
          <a:p>
            <a:pPr>
              <a:buNone/>
            </a:pPr>
            <a:r>
              <a:rPr lang="ru-RU" sz="1800" b="1" dirty="0" err="1" smtClean="0"/>
              <a:t>End</a:t>
            </a:r>
            <a:r>
              <a:rPr lang="ru-RU" sz="1800" b="1" dirty="0" smtClean="0"/>
              <a:t>.</a:t>
            </a:r>
            <a:r>
              <a:rPr lang="en-US" sz="1800" b="1" dirty="0" smtClean="0"/>
              <a:t>                                                             </a:t>
            </a:r>
            <a:r>
              <a:rPr lang="ru-RU" sz="2800" b="1" dirty="0" smtClean="0"/>
              <a:t>ответ :      7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342187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8000" b="1" dirty="0" err="1" smtClean="0"/>
              <a:t>var</a:t>
            </a:r>
            <a:r>
              <a:rPr lang="en-US" sz="8000" b="1" dirty="0" smtClean="0"/>
              <a:t> </a:t>
            </a:r>
            <a:r>
              <a:rPr lang="ru-RU" sz="8000" b="1" dirty="0" smtClean="0"/>
              <a:t> </a:t>
            </a:r>
            <a:r>
              <a:rPr lang="en-US" sz="8000" b="1" dirty="0" smtClean="0"/>
              <a:t>k, m, day: integer;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err="1" smtClean="0"/>
              <a:t>Dat</a:t>
            </a:r>
            <a:r>
              <a:rPr lang="en-US" sz="8000" b="1" dirty="0" smtClean="0"/>
              <a:t>:</a:t>
            </a:r>
            <a:r>
              <a:rPr lang="ru-RU" sz="8000" b="1" dirty="0" smtClean="0"/>
              <a:t> </a:t>
            </a:r>
            <a:r>
              <a:rPr lang="en-US" sz="8000" b="1" dirty="0" smtClean="0"/>
              <a:t> array [1..7] of integer;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begin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[1] := 7;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[2] ;= 9;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[3] := 10;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[4] := 8;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[5] := 6;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[6] := 7;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[7] := 6;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day := 1;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m := 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[1];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for k := 2 to 7 do begin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	if  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[k] &lt; m then begin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	m := </a:t>
            </a:r>
            <a:r>
              <a:rPr lang="en-US" sz="8000" b="1" dirty="0" err="1" smtClean="0"/>
              <a:t>Dat</a:t>
            </a:r>
            <a:r>
              <a:rPr lang="en-US" sz="8000" b="1" dirty="0" smtClean="0"/>
              <a:t>[k];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	day := k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	end; end; </a:t>
            </a:r>
            <a:endParaRPr lang="ru-RU" sz="8000" b="1" dirty="0" smtClean="0"/>
          </a:p>
          <a:p>
            <a:pPr>
              <a:buNone/>
            </a:pPr>
            <a:r>
              <a:rPr lang="en-US" sz="8000" b="1" dirty="0" smtClean="0"/>
              <a:t>	write</a:t>
            </a:r>
            <a:r>
              <a:rPr lang="ru-RU" sz="8000" b="1" dirty="0" smtClean="0"/>
              <a:t> (</a:t>
            </a:r>
            <a:r>
              <a:rPr lang="en-US" sz="8000" b="1" dirty="0" smtClean="0"/>
              <a:t>day</a:t>
            </a:r>
            <a:r>
              <a:rPr lang="ru-RU" sz="8000" b="1" dirty="0" smtClean="0"/>
              <a:t>)</a:t>
            </a:r>
          </a:p>
          <a:p>
            <a:pPr>
              <a:buNone/>
            </a:pPr>
            <a:r>
              <a:rPr lang="en-US" sz="8000" b="1" dirty="0" smtClean="0"/>
              <a:t>end</a:t>
            </a:r>
            <a:r>
              <a:rPr lang="ru-RU" sz="8000" b="1" dirty="0" smtClean="0"/>
              <a:t>.                                                                                                 </a:t>
            </a:r>
            <a:r>
              <a:rPr lang="ru-RU" sz="9000" b="1" dirty="0" smtClean="0"/>
              <a:t>Ответ:     5</a:t>
            </a:r>
          </a:p>
          <a:p>
            <a:pPr>
              <a:buNone/>
            </a:pPr>
            <a:r>
              <a:rPr lang="ru-RU" sz="3600" b="1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 таблице данные среднесуточной </a:t>
            </a:r>
            <a:r>
              <a:rPr lang="ru-RU" sz="2400" b="1" dirty="0" err="1" smtClean="0"/>
              <a:t>тем-ры</a:t>
            </a:r>
            <a:r>
              <a:rPr lang="ru-RU" sz="2400" b="1" dirty="0" smtClean="0"/>
              <a:t> в град. за 10 дней.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1800" b="1" dirty="0" smtClean="0"/>
              <a:t>Var k, m: integer;</a:t>
            </a:r>
          </a:p>
          <a:p>
            <a:pPr>
              <a:buNone/>
            </a:pPr>
            <a:r>
              <a:rPr lang="nl-NL" sz="1800" b="1" dirty="0" smtClean="0"/>
              <a:t>   Dat: array[1..10] of integer;</a:t>
            </a:r>
          </a:p>
          <a:p>
            <a:pPr>
              <a:buNone/>
            </a:pPr>
            <a:r>
              <a:rPr lang="nl-NL" sz="1800" b="1" dirty="0" smtClean="0"/>
              <a:t>Begin</a:t>
            </a:r>
          </a:p>
          <a:p>
            <a:pPr>
              <a:buNone/>
            </a:pPr>
            <a:r>
              <a:rPr lang="nl-NL" sz="1800" b="1" dirty="0" smtClean="0"/>
              <a:t>   Dat[1] := 12; Dat[2] := 15;</a:t>
            </a:r>
          </a:p>
          <a:p>
            <a:pPr>
              <a:buNone/>
            </a:pPr>
            <a:r>
              <a:rPr lang="nl-NL" sz="1800" b="1" dirty="0" smtClean="0"/>
              <a:t>   Dat[3] := 17; Dat[4] := 15;</a:t>
            </a:r>
          </a:p>
          <a:p>
            <a:pPr>
              <a:buNone/>
            </a:pPr>
            <a:r>
              <a:rPr lang="nl-NL" sz="1800" b="1" dirty="0" smtClean="0"/>
              <a:t>   Dat[5] := 14; Dat[6] := 12;</a:t>
            </a:r>
          </a:p>
          <a:p>
            <a:pPr>
              <a:buNone/>
            </a:pPr>
            <a:r>
              <a:rPr lang="nl-NL" sz="1800" b="1" dirty="0" smtClean="0"/>
              <a:t>   Dat[7] := 10; Dat[8] := 13;</a:t>
            </a:r>
          </a:p>
          <a:p>
            <a:pPr>
              <a:buNone/>
            </a:pPr>
            <a:r>
              <a:rPr lang="nl-NL" sz="1800" b="1" dirty="0" smtClean="0"/>
              <a:t>   Dat[9] := 14; Dat[10] := 15;</a:t>
            </a:r>
          </a:p>
          <a:p>
            <a:pPr>
              <a:buNone/>
            </a:pPr>
            <a:endParaRPr lang="nl-NL" sz="1800" b="1" dirty="0" smtClean="0"/>
          </a:p>
          <a:p>
            <a:pPr>
              <a:buNone/>
            </a:pPr>
            <a:r>
              <a:rPr lang="nl-NL" sz="1800" b="1" dirty="0" smtClean="0"/>
              <a:t>   m := 0;</a:t>
            </a:r>
          </a:p>
          <a:p>
            <a:pPr>
              <a:buNone/>
            </a:pPr>
            <a:r>
              <a:rPr lang="nl-NL" sz="1800" b="1" dirty="0" smtClean="0"/>
              <a:t>   for k := 1 to 10 do</a:t>
            </a:r>
          </a:p>
          <a:p>
            <a:pPr>
              <a:buNone/>
            </a:pPr>
            <a:r>
              <a:rPr lang="nl-NL" sz="1800" b="1" dirty="0" smtClean="0"/>
              <a:t>      if Dat[k] =15 then</a:t>
            </a:r>
          </a:p>
          <a:p>
            <a:pPr>
              <a:buNone/>
            </a:pPr>
            <a:r>
              <a:rPr lang="nl-NL" sz="1800" b="1" dirty="0" smtClean="0"/>
              <a:t>         begin</a:t>
            </a:r>
          </a:p>
          <a:p>
            <a:pPr>
              <a:buNone/>
            </a:pPr>
            <a:r>
              <a:rPr lang="nl-NL" sz="1800" b="1" dirty="0" smtClean="0"/>
              <a:t>            m := m + 1</a:t>
            </a:r>
          </a:p>
          <a:p>
            <a:pPr>
              <a:buNone/>
            </a:pPr>
            <a:r>
              <a:rPr lang="nl-NL" sz="1800" b="1" dirty="0" smtClean="0"/>
              <a:t>         end;</a:t>
            </a:r>
          </a:p>
          <a:p>
            <a:pPr>
              <a:buNone/>
            </a:pPr>
            <a:r>
              <a:rPr lang="nl-NL" sz="1800" b="1" dirty="0" smtClean="0"/>
              <a:t>   writeln(m)</a:t>
            </a:r>
          </a:p>
          <a:p>
            <a:pPr>
              <a:buNone/>
            </a:pPr>
            <a:r>
              <a:rPr lang="nl-NL" sz="1800" b="1" dirty="0" smtClean="0"/>
              <a:t>End.</a:t>
            </a:r>
            <a:r>
              <a:rPr lang="ru-RU" sz="1800" b="1" dirty="0" smtClean="0"/>
              <a:t>                                                   </a:t>
            </a:r>
            <a:r>
              <a:rPr lang="ru-RU" sz="2400" b="1" dirty="0" smtClean="0"/>
              <a:t>Ответ 3</a:t>
            </a:r>
            <a:endParaRPr lang="nl-NL" sz="2400" b="1" dirty="0" smtClean="0"/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500174"/>
            <a:ext cx="75724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Задания А2. </a:t>
            </a:r>
          </a:p>
          <a:p>
            <a:pPr algn="ctr"/>
            <a:endParaRPr lang="ru-RU" sz="3600" dirty="0" smtClean="0"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Значение логического выражения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Для какого из приведённых значений числа </a:t>
            </a:r>
            <a:r>
              <a:rPr lang="ru-RU" sz="4000" i="1" dirty="0" smtClean="0"/>
              <a:t>X</a:t>
            </a:r>
            <a:r>
              <a:rPr lang="ru-RU" sz="4000" dirty="0" smtClean="0"/>
              <a:t> истинно высказывание: </a:t>
            </a:r>
            <a:br>
              <a:rPr lang="ru-RU" sz="4000" dirty="0" smtClean="0"/>
            </a:br>
            <a:r>
              <a:rPr lang="ru-RU" sz="4000" b="1" dirty="0" smtClean="0"/>
              <a:t>НЕ</a:t>
            </a:r>
            <a:r>
              <a:rPr lang="ru-RU" sz="4000" dirty="0" smtClean="0"/>
              <a:t> (</a:t>
            </a:r>
            <a:r>
              <a:rPr lang="ru-RU" sz="4000" i="1" dirty="0" smtClean="0"/>
              <a:t>X</a:t>
            </a:r>
            <a:r>
              <a:rPr lang="ru-RU" sz="4000" dirty="0" smtClean="0"/>
              <a:t> &lt; 17)</a:t>
            </a:r>
            <a:r>
              <a:rPr lang="ru-RU" sz="4000" b="1" dirty="0" smtClean="0"/>
              <a:t> ИЛИ</a:t>
            </a:r>
            <a:r>
              <a:rPr lang="ru-RU" sz="4000" dirty="0" smtClean="0"/>
              <a:t> (</a:t>
            </a:r>
            <a:r>
              <a:rPr lang="ru-RU" sz="4000" i="1" dirty="0" smtClean="0"/>
              <a:t>X</a:t>
            </a:r>
            <a:r>
              <a:rPr lang="ru-RU" sz="4000" dirty="0" smtClean="0"/>
              <a:t> &lt; 6)?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2571744"/>
            <a:ext cx="1292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ИЛИ</a:t>
            </a:r>
            <a:r>
              <a:rPr lang="ru-RU" sz="4000" dirty="0">
                <a:solidFill>
                  <a:prstClr val="black"/>
                </a:solidFill>
              </a:rPr>
              <a:t> </a:t>
            </a:r>
            <a:endParaRPr lang="ru-RU" dirty="0"/>
          </a:p>
        </p:txBody>
      </p:sp>
      <p:grpSp>
        <p:nvGrpSpPr>
          <p:cNvPr id="3" name="Группа 17"/>
          <p:cNvGrpSpPr/>
          <p:nvPr/>
        </p:nvGrpSpPr>
        <p:grpSpPr>
          <a:xfrm>
            <a:off x="3786182" y="2214554"/>
            <a:ext cx="428628" cy="1428760"/>
            <a:chOff x="5286380" y="3429000"/>
            <a:chExt cx="428628" cy="142876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>
              <a:off x="5286380" y="3429000"/>
              <a:ext cx="42862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286380" y="4857760"/>
              <a:ext cx="428628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4572000" y="4143380"/>
              <a:ext cx="142876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/>
          <p:nvPr/>
        </p:nvGrpSpPr>
        <p:grpSpPr>
          <a:xfrm>
            <a:off x="857224" y="3714752"/>
            <a:ext cx="7360246" cy="1442031"/>
            <a:chOff x="785786" y="4572008"/>
            <a:chExt cx="7360246" cy="1442031"/>
          </a:xfrm>
        </p:grpSpPr>
        <p:pic>
          <p:nvPicPr>
            <p:cNvPr id="276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4572008"/>
              <a:ext cx="7360246" cy="9286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TextBox 19"/>
            <p:cNvSpPr txBox="1"/>
            <p:nvPr/>
          </p:nvSpPr>
          <p:spPr>
            <a:xfrm>
              <a:off x="2714612" y="5429264"/>
              <a:ext cx="50006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6</a:t>
              </a:r>
              <a:endParaRPr lang="ru-RU" sz="32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29256" y="5429264"/>
              <a:ext cx="92869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17</a:t>
              </a:r>
              <a:endParaRPr lang="ru-RU" sz="3200" b="1" dirty="0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85720" y="5214950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1) 10         2) 15           3) 6         4) 17</a:t>
            </a:r>
            <a:endParaRPr lang="ru-RU" sz="40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58" y="2285992"/>
            <a:ext cx="165323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Скругленный прямоугольник 24"/>
          <p:cNvSpPr/>
          <p:nvPr/>
        </p:nvSpPr>
        <p:spPr>
          <a:xfrm>
            <a:off x="6286512" y="5286388"/>
            <a:ext cx="1785950" cy="642942"/>
          </a:xfrm>
          <a:prstGeom prst="round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143636" y="6072206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600" b="1" dirty="0" smtClean="0"/>
              <a:t>Ответ : 4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3" grpId="0"/>
      <p:bldP spid="25" grpId="0" animBg="1"/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796</Words>
  <Application>Microsoft Office PowerPoint</Application>
  <PresentationFormat>Экран (4:3)</PresentationFormat>
  <Paragraphs>296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Задания части А, В</vt:lpstr>
      <vt:lpstr>Определите, что будет напечатано в результате работы следующего фрагмента программы:  </vt:lpstr>
      <vt:lpstr>Определите, что будет напечатано в результате работы следующего фрагмента программы: </vt:lpstr>
      <vt:lpstr>Слайд 4</vt:lpstr>
      <vt:lpstr>Слайд 5</vt:lpstr>
      <vt:lpstr>Слайд 6</vt:lpstr>
      <vt:lpstr>В таблице данные среднесуточной тем-ры в град. за 10 дней.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части А, В</dc:title>
  <dc:creator>Администратор</dc:creator>
  <cp:lastModifiedBy>Администратор</cp:lastModifiedBy>
  <cp:revision>10</cp:revision>
  <dcterms:created xsi:type="dcterms:W3CDTF">2016-01-24T06:56:44Z</dcterms:created>
  <dcterms:modified xsi:type="dcterms:W3CDTF">2016-05-09T13:51:49Z</dcterms:modified>
</cp:coreProperties>
</file>