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8" r:id="rId5"/>
    <p:sldId id="279" r:id="rId6"/>
    <p:sldId id="257" r:id="rId7"/>
    <p:sldId id="259" r:id="rId8"/>
    <p:sldId id="260" r:id="rId9"/>
    <p:sldId id="262" r:id="rId10"/>
    <p:sldId id="264" r:id="rId11"/>
    <p:sldId id="263" r:id="rId12"/>
    <p:sldId id="280" r:id="rId13"/>
    <p:sldId id="266" r:id="rId14"/>
    <p:sldId id="271" r:id="rId15"/>
    <p:sldId id="272" r:id="rId16"/>
    <p:sldId id="276" r:id="rId17"/>
    <p:sldId id="27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47AD6-DDEC-43C9-BC32-2C82B24A5C90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DB718-3D20-41B7-9AF2-76665F4C34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DB718-3D20-41B7-9AF2-76665F4C341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4C46-D51E-4E8D-BF90-69771B21AD3B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D30F-ECCD-4E07-9A4D-AEB5EC768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Информационные модели на графах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риентированный граф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между объектами односторонняя.</a:t>
            </a:r>
          </a:p>
          <a:p>
            <a:r>
              <a:rPr lang="ru-RU" dirty="0" smtClean="0"/>
              <a:t>Вершины соединены дугами (стрелками)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2708920"/>
            <a:ext cx="442722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0"/>
            <a:ext cx="4857784" cy="65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64578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Ориентированный граф «Дерево»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500858" cy="5476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  переливание крови по группам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Сколькими способами можно рассадить в ряд на три стула троих учеников?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Между населёнными пунктами </a:t>
            </a:r>
            <a:r>
              <a:rPr lang="en-US" sz="2400" dirty="0" smtClean="0"/>
              <a:t>A, B, C, D, E </a:t>
            </a:r>
            <a:r>
              <a:rPr lang="ru-RU" sz="2400" dirty="0" smtClean="0"/>
              <a:t>построены дороги. Протяженность которых приведена в таблице: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Определите кратчайший путь между дорогами </a:t>
            </a:r>
            <a:r>
              <a:rPr lang="en-US" sz="2400" dirty="0" smtClean="0"/>
              <a:t>A </a:t>
            </a:r>
            <a:r>
              <a:rPr lang="ru-RU" sz="2400" dirty="0" smtClean="0"/>
              <a:t>и </a:t>
            </a:r>
            <a:r>
              <a:rPr lang="en-US" sz="2400" dirty="0" smtClean="0"/>
              <a:t>D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2492896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Задача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 планетами Солнечной системы установлено космическое сообщение. Рейсовые ракеты летают по следующим маршрутам: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 – Меркурий;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Плутон – Венера;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 – Плутон;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Плутон – Меркурий;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Меркурий – Венера;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Уран – Нептун;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Нептун – Сатурн;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Сатурн – Юпитер;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Юпитер – Марс и Марс – Уран.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ли долететь на рейсовых ракетах с Земли до Марса 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8581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разработки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 моделей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компьютере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85000" lnSpcReduction="10000"/>
          </a:bodyPr>
          <a:lstStyle/>
          <a:p>
            <a:pPr marL="0" indent="-360000">
              <a:lnSpc>
                <a:spcPts val="2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Описательная информационная модель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выделяет 	существенные, с точки зрения целей проводимого 	исследования, параметры объекта, а несущественными 	параметрами пренебрегают.</a:t>
            </a:r>
          </a:p>
          <a:p>
            <a:pPr marL="0" indent="-360000">
              <a:lnSpc>
                <a:spcPts val="2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Формализованная модель.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помощью формул, 	уравнений 	или неравенств  фиксируются формальные соотношения 	между начальными и конечными 	значениями 	свойств 	объектов, нужные 	ограничения, или применение 	приближенных математических методов.</a:t>
            </a:r>
          </a:p>
          <a:p>
            <a:pPr marL="0" indent="-360000">
              <a:lnSpc>
                <a:spcPts val="2000"/>
              </a:lnSpc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Компьютерная модель.</a:t>
            </a:r>
          </a:p>
          <a:p>
            <a:pPr marL="400050" lvl="1" indent="-360000"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проекта модели на одном из языков программирования</a:t>
            </a:r>
          </a:p>
          <a:p>
            <a:pPr marL="400050" lvl="1" indent="-360000"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компьютерной модели с использованием ЭТ и других приложений: систем компьютерного черчения, СУБД, ГИС.</a:t>
            </a:r>
          </a:p>
          <a:p>
            <a:pPr marL="400050" lvl="1" indent="-360000">
              <a:lnSpc>
                <a:spcPts val="2000"/>
              </a:lnSpc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Компьютерный эксперимент.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исходные данные и получить результат.</a:t>
            </a:r>
          </a:p>
          <a:p>
            <a:pPr marL="400050" lvl="1" indent="-360000">
              <a:lnSpc>
                <a:spcPts val="2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Анализ полученных результатов и корректировка исследуемой модели.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несоответствия полученных результатов измеряемым параметрам реальных объектов, можно сделать вывод, что на предыдущих этапах были допущены ошибки или неточности.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-360000">
              <a:lnSpc>
                <a:spcPts val="2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14291"/>
          <a:ext cx="9215499" cy="6368398"/>
        </p:xfrm>
        <a:graphic>
          <a:graphicData uri="http://schemas.openxmlformats.org/drawingml/2006/table">
            <a:tbl>
              <a:tblPr/>
              <a:tblGrid>
                <a:gridCol w="3071833"/>
                <a:gridCol w="3071833"/>
                <a:gridCol w="3071833"/>
              </a:tblGrid>
              <a:tr h="365193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Arial"/>
                        </a:rPr>
                        <a:t>Термин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latin typeface="Arial"/>
                        </a:rPr>
                        <a:t>Определение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>
                          <a:latin typeface="Arial"/>
                        </a:rPr>
                        <a:t>Примеры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7889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Arial"/>
                        </a:rPr>
                        <a:t>Граф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>
                          <a:latin typeface="Arial"/>
                        </a:rPr>
                        <a:t>Схема метрополитена, структура молекул, карта   дорог, компьютерная сеть...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558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Вершины графа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>
                          <a:latin typeface="Arial"/>
                        </a:rPr>
                        <a:t>Станции метро, атомы в молекуле, города на карте ; дорог...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3228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Дуги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>
                          <a:latin typeface="Arial"/>
                        </a:rPr>
                        <a:t>Линии на родословном дереве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221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Ребра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Arial"/>
                        </a:rPr>
                        <a:t>Линии, соединяющие атомы в молекуле, линии дорог на карте дорог, линии дорог метрополитена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558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Ориентированный граф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Arial"/>
                        </a:rPr>
                        <a:t>Различные классификации (биологические, орга­низационные и др.)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558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Дерево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Arial"/>
                        </a:rPr>
                        <a:t>Генеалогическое дерево, классификации, файловая система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93"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Сеть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latin typeface="Arial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latin typeface="Arial"/>
                        </a:rPr>
                        <a:t>Всемирная паутина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4"/>
            <a:ext cx="84296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Словарь урока</a:t>
            </a:r>
            <a:endParaRPr lang="ru-RU" sz="2800" dirty="0" smtClean="0"/>
          </a:p>
          <a:p>
            <a:r>
              <a:rPr lang="ru-RU" sz="2400" i="1" u="sng" dirty="0" smtClean="0"/>
              <a:t>Граф </a:t>
            </a:r>
            <a:r>
              <a:rPr lang="ru-RU" sz="2400" dirty="0" smtClean="0"/>
              <a:t>–  это средство для наглядного представления состава и структуры системы.</a:t>
            </a:r>
            <a:br>
              <a:rPr lang="ru-RU" sz="2400" dirty="0" smtClean="0"/>
            </a:br>
            <a:r>
              <a:rPr lang="ru-RU" sz="2400" i="1" u="sng" dirty="0" smtClean="0"/>
              <a:t>Вершины графа</a:t>
            </a:r>
            <a:r>
              <a:rPr lang="ru-RU" sz="2400" u="sng" dirty="0" smtClean="0"/>
              <a:t> </a:t>
            </a:r>
            <a:r>
              <a:rPr lang="ru-RU" sz="2400" dirty="0" smtClean="0"/>
              <a:t>–  это компоненты системы изображаемые кругами, овалами, прямоугольниками и пр.</a:t>
            </a:r>
            <a:br>
              <a:rPr lang="ru-RU" sz="2400" dirty="0" smtClean="0"/>
            </a:br>
            <a:r>
              <a:rPr lang="ru-RU" sz="2400" i="1" u="sng" dirty="0" smtClean="0"/>
              <a:t>Дуга</a:t>
            </a:r>
            <a:r>
              <a:rPr lang="ru-RU" sz="2400" u="sng" dirty="0" smtClean="0"/>
              <a:t> </a:t>
            </a:r>
            <a:r>
              <a:rPr lang="ru-RU" sz="2400" dirty="0" smtClean="0"/>
              <a:t>–  это направленные линии (стрелки), связывающие компоненты между собой определенным образом.</a:t>
            </a:r>
            <a:br>
              <a:rPr lang="ru-RU" sz="2400" dirty="0" smtClean="0"/>
            </a:br>
            <a:r>
              <a:rPr lang="ru-RU" sz="2400" i="1" u="sng" dirty="0" smtClean="0"/>
              <a:t>Ребра</a:t>
            </a:r>
            <a:r>
              <a:rPr lang="ru-RU" sz="2400" dirty="0" smtClean="0"/>
              <a:t> –  это ненаправленная линия, связывающие компоненты между собой определенным образом.</a:t>
            </a:r>
            <a:br>
              <a:rPr lang="ru-RU" sz="2400" dirty="0" smtClean="0"/>
            </a:br>
            <a:r>
              <a:rPr lang="ru-RU" sz="2400" i="1" u="sng" dirty="0" smtClean="0"/>
              <a:t>Дерево</a:t>
            </a:r>
            <a:r>
              <a:rPr lang="ru-RU" sz="2400" dirty="0" smtClean="0"/>
              <a:t> –  это граф, предназначенный для отображения вложенности, подчиненности, наследования и т.п. между объектами. В таком графе нет связанных по замкнутой линии вершин. Каждая вершина связана только с верхней и не связана больше ни с чем.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система?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– это сложный объект, состоящий из множества взаимосвязанных частей и существующий как единое целое.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Информационная модель любой системы должна отражать её состав и связи между частями.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981075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813975"/>
                </a:solidFill>
              </a:rPr>
              <a:t>Основные понятия. Теоретическое введение.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4652963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9B294F"/>
                </a:solidFill>
              </a:rPr>
              <a:t>Граф</a:t>
            </a:r>
            <a:r>
              <a:rPr lang="ru-RU" sz="3600" dirty="0"/>
              <a:t>– это средство наглядного представления состава и структуры системы. Это совокупность точек, соединенных между собой линиями.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81075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i="1">
                <a:solidFill>
                  <a:srgbClr val="813975"/>
                </a:solidFill>
              </a:rPr>
              <a:t>Основные понятия. Теоретическое введение.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58769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Точки называются </a:t>
            </a:r>
            <a:r>
              <a:rPr lang="ru-RU">
                <a:solidFill>
                  <a:srgbClr val="FF7C80"/>
                </a:solidFill>
              </a:rPr>
              <a:t>вершинами</a:t>
            </a:r>
            <a:r>
              <a:rPr lang="ru-RU"/>
              <a:t> графа. Они могут изображаться точками, кружочками, прямоугольниками и пр.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Линии, соединяющие вершины, называются </a:t>
            </a:r>
            <a:r>
              <a:rPr lang="ru-RU">
                <a:solidFill>
                  <a:srgbClr val="FF7C80"/>
                </a:solidFill>
              </a:rPr>
              <a:t>дугами</a:t>
            </a:r>
            <a:r>
              <a:rPr lang="ru-RU"/>
              <a:t> (если задано направление от одной вершины к другой) или </a:t>
            </a:r>
            <a:r>
              <a:rPr lang="ru-RU">
                <a:solidFill>
                  <a:srgbClr val="FF7C80"/>
                </a:solidFill>
              </a:rPr>
              <a:t>ребрами </a:t>
            </a:r>
            <a:r>
              <a:rPr lang="ru-RU"/>
              <a:t>(если направленность двусторонняя).</a:t>
            </a:r>
          </a:p>
          <a:p>
            <a:pPr>
              <a:lnSpc>
                <a:spcPct val="80000"/>
              </a:lnSpc>
            </a:pPr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Многообразие схем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628800"/>
            <a:ext cx="27813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628800"/>
            <a:ext cx="4078447" cy="452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Многообразие схем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3578554" cy="41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916832"/>
            <a:ext cx="4108004" cy="410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Блок-схема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2364854" cy="45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1700808"/>
            <a:ext cx="381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Неориентированный граф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Связи между объектами взаимные.</a:t>
            </a:r>
          </a:p>
          <a:p>
            <a:r>
              <a:rPr lang="ru-RU" dirty="0" smtClean="0"/>
              <a:t>Вершины соединены рёбрами.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2708920"/>
            <a:ext cx="4566132" cy="36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372</Words>
  <Application>Microsoft Office PowerPoint</Application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Информационные модели на графах</vt:lpstr>
      <vt:lpstr>Что такое система?</vt:lpstr>
      <vt:lpstr>Слайд 3</vt:lpstr>
      <vt:lpstr>Основные понятия. Теоретическое введение.</vt:lpstr>
      <vt:lpstr>Основные понятия. Теоретическое введение.</vt:lpstr>
      <vt:lpstr>Многообразие схем</vt:lpstr>
      <vt:lpstr>Многообразие схем</vt:lpstr>
      <vt:lpstr>Блок-схема</vt:lpstr>
      <vt:lpstr>Неориентированный граф</vt:lpstr>
      <vt:lpstr>Ориентированный граф</vt:lpstr>
      <vt:lpstr>Слайд 11</vt:lpstr>
      <vt:lpstr>Слайд 12</vt:lpstr>
      <vt:lpstr>Задача 1</vt:lpstr>
      <vt:lpstr>Задача 4</vt:lpstr>
      <vt:lpstr>Задача 5</vt:lpstr>
      <vt:lpstr>Основные этапы разработки и исследования  моделей на компьютере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модели на графах</dc:title>
  <dc:creator>1</dc:creator>
  <cp:lastModifiedBy>natalia</cp:lastModifiedBy>
  <cp:revision>14</cp:revision>
  <dcterms:created xsi:type="dcterms:W3CDTF">2012-04-22T18:17:46Z</dcterms:created>
  <dcterms:modified xsi:type="dcterms:W3CDTF">2012-11-18T15:33:38Z</dcterms:modified>
</cp:coreProperties>
</file>