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57" r:id="rId4"/>
    <p:sldId id="271" r:id="rId5"/>
    <p:sldId id="273" r:id="rId6"/>
    <p:sldId id="258" r:id="rId7"/>
    <p:sldId id="26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ser>
          <c:idx val="0"/>
          <c:order val="0"/>
          <c:val>
            <c:numRef>
              <c:f>Лист1!$A$2:$D$2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5</c:v>
                </c:pt>
                <c:pt idx="3">
                  <c:v>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 rtl="0">
            <a:defRPr/>
          </a:pPr>
          <a:endParaRPr lang="ru-RU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96A39-AA83-4CC3-98C4-1A3E791899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6466E-32C6-4386-81E3-3F802D6B6B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7FD6-1A00-4A44-A59E-06C8DB93A4A6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632-5449-4B3A-8606-AD78B52DBFCE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8E48-BDFA-4BC8-BF07-98DA76AFC898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E2A2-AFE9-4D88-A700-BC9BF8DA1802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891C-420F-4639-AABA-507EA73413B3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E9EE-56EE-448F-BE0F-F93BE0141DCF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8E71-D6EA-4AA7-94DD-C3A2942EDBA0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B813-29BF-4077-9960-B50E32A08DCA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C36F-AD5A-41C2-BC21-F927456698B1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FFF75-65A6-4713-B9FD-21BD1EB37872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DA401-A110-4DA3-B08B-5051CB4E0A8C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05A8-F901-4160-BBAC-58356DE6E8E8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04664"/>
            <a:ext cx="63904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1</a:t>
            </a:r>
            <a:r>
              <a:rPr lang="ru-RU" sz="3200" b="1" dirty="0" smtClean="0"/>
              <a:t>=2             </a:t>
            </a:r>
            <a:br>
              <a:rPr lang="ru-RU" sz="3200" b="1" dirty="0" smtClean="0"/>
            </a:br>
            <a:r>
              <a:rPr lang="ru-RU" sz="3200" b="1" dirty="0" smtClean="0"/>
              <a:t>2</a:t>
            </a:r>
            <a:r>
              <a:rPr lang="ru-RU" sz="3200" b="1" baseline="30000" dirty="0" smtClean="0"/>
              <a:t>2</a:t>
            </a:r>
            <a:r>
              <a:rPr lang="ru-RU" sz="3200" b="1" dirty="0" smtClean="0"/>
              <a:t>=4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3</a:t>
            </a:r>
            <a:r>
              <a:rPr lang="ru-RU" sz="3200" b="1" dirty="0" smtClean="0"/>
              <a:t>=8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4</a:t>
            </a:r>
            <a:r>
              <a:rPr lang="ru-RU" sz="3200" b="1" dirty="0" smtClean="0"/>
              <a:t>=16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5</a:t>
            </a:r>
            <a:r>
              <a:rPr lang="ru-RU" sz="3200" b="1" dirty="0" smtClean="0"/>
              <a:t>=32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6</a:t>
            </a:r>
            <a:r>
              <a:rPr lang="ru-RU" sz="3200" b="1" dirty="0" smtClean="0"/>
              <a:t>=64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7</a:t>
            </a:r>
            <a:r>
              <a:rPr lang="ru-RU" sz="3200" b="1" dirty="0" smtClean="0"/>
              <a:t>=128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8</a:t>
            </a:r>
            <a:r>
              <a:rPr lang="ru-RU" sz="3200" b="1" dirty="0" smtClean="0"/>
              <a:t>=256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9</a:t>
            </a:r>
            <a:r>
              <a:rPr lang="ru-RU" sz="3200" b="1" dirty="0" smtClean="0"/>
              <a:t>=512</a:t>
            </a:r>
          </a:p>
          <a:p>
            <a:r>
              <a:rPr lang="ru-RU" sz="3200" b="1" dirty="0" smtClean="0"/>
              <a:t>2</a:t>
            </a:r>
            <a:r>
              <a:rPr lang="ru-RU" sz="3200" b="1" baseline="30000" dirty="0" smtClean="0"/>
              <a:t>10</a:t>
            </a:r>
            <a:r>
              <a:rPr lang="ru-RU" sz="3200" b="1" dirty="0" smtClean="0"/>
              <a:t>=1024</a:t>
            </a:r>
            <a:endParaRPr lang="ru-RU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  <p:pic>
        <p:nvPicPr>
          <p:cNvPr id="20482" name="Picture 2" descr="ЕГЭ по информатике 2013 задача A13 тупиковые пу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3456384" cy="3918577"/>
          </a:xfrm>
          <a:prstGeom prst="rect">
            <a:avLst/>
          </a:prstGeom>
          <a:noFill/>
        </p:spPr>
      </p:pic>
      <p:pic>
        <p:nvPicPr>
          <p:cNvPr id="20484" name="Picture 4" descr="ЕГЭ по информатике 2013 задача A13 тупиковые точ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132856"/>
            <a:ext cx="3600400" cy="397718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013176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Посчитаем их количество. Получили 15 клеток.</a:t>
            </a:r>
          </a:p>
          <a:p>
            <a:r>
              <a:rPr lang="ru-RU" sz="2000" b="1" dirty="0" smtClean="0"/>
              <a:t>Всего клеток: 6*6=36.</a:t>
            </a:r>
          </a:p>
          <a:p>
            <a:r>
              <a:rPr lang="ru-RU" sz="2000" b="1" dirty="0" smtClean="0"/>
              <a:t>Количество успешных клеток: 36−15 = 21 клетка.</a:t>
            </a:r>
            <a:endParaRPr lang="ru-RU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ru-RU" dirty="0" smtClean="0"/>
              <a:t>Задача 1502 (</a:t>
            </a:r>
            <a:r>
              <a:rPr lang="ru-RU" dirty="0" err="1" smtClean="0"/>
              <a:t>самост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251520" y="908720"/>
            <a:ext cx="8604448" cy="54725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НАЧАЛО </a:t>
            </a:r>
            <a:br>
              <a:rPr lang="ru-RU" dirty="0" smtClean="0"/>
            </a:br>
            <a:r>
              <a:rPr lang="ru-RU" dirty="0" smtClean="0"/>
              <a:t>ПОКА&lt;</a:t>
            </a:r>
            <a:r>
              <a:rPr lang="ru-RU" b="1" dirty="0" smtClean="0"/>
              <a:t>справа свободно</a:t>
            </a:r>
            <a:r>
              <a:rPr lang="ru-RU" dirty="0" smtClean="0"/>
              <a:t> ИЛИ </a:t>
            </a:r>
            <a:r>
              <a:rPr lang="ru-RU" b="1" dirty="0" smtClean="0"/>
              <a:t>снизу свободно</a:t>
            </a:r>
            <a:r>
              <a:rPr lang="ru-RU" dirty="0" smtClean="0"/>
              <a:t>&gt;</a:t>
            </a:r>
            <a:br>
              <a:rPr lang="ru-RU" dirty="0" smtClean="0"/>
            </a:br>
            <a:r>
              <a:rPr lang="ru-RU" dirty="0" smtClean="0"/>
              <a:t>          ПОКА &lt;</a:t>
            </a:r>
            <a:r>
              <a:rPr lang="ru-RU" b="1" dirty="0" smtClean="0"/>
              <a:t>справа свободно</a:t>
            </a:r>
            <a:r>
              <a:rPr lang="ru-RU" dirty="0" smtClean="0"/>
              <a:t>&gt; </a:t>
            </a:r>
            <a:br>
              <a:rPr lang="ru-RU" dirty="0" smtClean="0"/>
            </a:br>
            <a:r>
              <a:rPr lang="ru-RU" dirty="0" smtClean="0"/>
              <a:t>                    </a:t>
            </a:r>
            <a:r>
              <a:rPr lang="ru-RU" b="1" dirty="0" smtClean="0"/>
              <a:t>вправо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        КОНЕЦ ПОКА</a:t>
            </a:r>
            <a:br>
              <a:rPr lang="ru-RU" dirty="0" smtClean="0"/>
            </a:br>
            <a:r>
              <a:rPr lang="ru-RU" dirty="0" smtClean="0"/>
              <a:t>          ПОКА &lt;</a:t>
            </a:r>
            <a:r>
              <a:rPr lang="ru-RU" b="1" dirty="0" smtClean="0"/>
              <a:t>снизу свободно</a:t>
            </a:r>
            <a:r>
              <a:rPr lang="ru-RU" dirty="0" smtClean="0"/>
              <a:t>&gt; </a:t>
            </a:r>
            <a:br>
              <a:rPr lang="ru-RU" dirty="0" smtClean="0"/>
            </a:br>
            <a:r>
              <a:rPr lang="ru-RU" dirty="0" smtClean="0"/>
              <a:t>                    </a:t>
            </a:r>
            <a:r>
              <a:rPr lang="ru-RU" b="1" dirty="0" smtClean="0"/>
              <a:t>вниз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         КОНЕЦ ПОКА </a:t>
            </a:r>
            <a:br>
              <a:rPr lang="ru-RU" dirty="0" smtClean="0"/>
            </a:br>
            <a:r>
              <a:rPr lang="ru-RU" dirty="0" smtClean="0"/>
              <a:t>КОНЕЦ ПОКА </a:t>
            </a:r>
            <a:br>
              <a:rPr lang="ru-RU" dirty="0" smtClean="0"/>
            </a:br>
            <a:r>
              <a:rPr lang="ru-RU" dirty="0" smtClean="0"/>
              <a:t>КОНЕЦ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  <p:pic>
        <p:nvPicPr>
          <p:cNvPr id="21506" name="Picture 2" descr="https://ege.yandex.ru/media/ege/informatics/v2/informatics_v2_a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620688"/>
            <a:ext cx="4104455" cy="398998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11960" y="90872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Решение. </a:t>
            </a:r>
            <a:r>
              <a:rPr lang="ru-RU" dirty="0" smtClean="0"/>
              <a:t>Робот попеременно движется «вправо до упора» (т.е. до ближайшей стены) и вниз до упора. Это происходит до тех пор, пока Робот не придет в тупик, т.е. в клетку, откуда нет пути ни вправо, ни вниз. Так как Робот сначала движется вправо, то возможные начальные положения Робота удобно рассматривать по строкам.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5373216"/>
            <a:ext cx="2785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Ответ  21  хорошая клетка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Задача 3. </a:t>
            </a:r>
            <a:r>
              <a:rPr lang="ru-RU" sz="1800" dirty="0" smtClean="0"/>
              <a:t>Сколько клеток лабиринта соответствуют требованию, что, начав движение в ней и выполнив предложенную программу, РОБОТ уцелеет и остановится в закрашенной клетке (клетка F6)?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НАЧАЛО</a:t>
            </a:r>
            <a:br>
              <a:rPr lang="ru-RU" dirty="0" smtClean="0"/>
            </a:br>
            <a:r>
              <a:rPr lang="ru-RU" dirty="0" smtClean="0"/>
              <a:t>     ПОКА &lt;</a:t>
            </a:r>
            <a:r>
              <a:rPr lang="ru-RU" b="1" dirty="0" smtClean="0"/>
              <a:t>снизу свободно</a:t>
            </a:r>
            <a:r>
              <a:rPr lang="ru-RU" dirty="0" smtClean="0"/>
              <a:t> ИЛИ </a:t>
            </a:r>
            <a:r>
              <a:rPr lang="ru-RU" b="1" dirty="0" smtClean="0"/>
              <a:t>справа свободно</a:t>
            </a:r>
            <a:r>
              <a:rPr lang="ru-RU" dirty="0" smtClean="0"/>
              <a:t>&gt; </a:t>
            </a:r>
            <a:br>
              <a:rPr lang="ru-RU" dirty="0" smtClean="0"/>
            </a:br>
            <a:r>
              <a:rPr lang="ru-RU" dirty="0" smtClean="0"/>
              <a:t>          ПОКА &lt;</a:t>
            </a:r>
            <a:r>
              <a:rPr lang="ru-RU" b="1" dirty="0" smtClean="0"/>
              <a:t>снизу свободно</a:t>
            </a:r>
            <a:r>
              <a:rPr lang="ru-RU" dirty="0" smtClean="0"/>
              <a:t>&gt;</a:t>
            </a:r>
            <a:br>
              <a:rPr lang="ru-RU" dirty="0" smtClean="0"/>
            </a:br>
            <a:r>
              <a:rPr lang="ru-RU" dirty="0" smtClean="0"/>
              <a:t>               </a:t>
            </a:r>
            <a:r>
              <a:rPr lang="ru-RU" b="1" dirty="0" smtClean="0"/>
              <a:t>вниз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      КОНЕЦ ПОКА</a:t>
            </a:r>
            <a:br>
              <a:rPr lang="ru-RU" dirty="0" smtClean="0"/>
            </a:br>
            <a:r>
              <a:rPr lang="ru-RU" dirty="0" smtClean="0"/>
              <a:t>          </a:t>
            </a:r>
            <a:r>
              <a:rPr lang="ru-RU" b="1" dirty="0" smtClean="0"/>
              <a:t>вправо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 КОНЕЦ ПОКА</a:t>
            </a:r>
            <a:br>
              <a:rPr lang="ru-RU" dirty="0" smtClean="0"/>
            </a:br>
            <a:r>
              <a:rPr lang="ru-RU" dirty="0" smtClean="0"/>
              <a:t>КОНЕЦ</a:t>
            </a: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E2A2-AFE9-4D88-A700-BC9BF8DA1802}" type="datetime1">
              <a:rPr lang="ru-RU" smtClean="0"/>
              <a:pPr/>
              <a:t>06.02.2016</a:t>
            </a:fld>
            <a:endParaRPr lang="ru-RU"/>
          </a:p>
        </p:txBody>
      </p:sp>
      <p:pic>
        <p:nvPicPr>
          <p:cNvPr id="23554" name="Picture 2" descr="https://ege.yandex.ru/media/inf_III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48472" cy="409606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3968" y="260648"/>
            <a:ext cx="48600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Начальное положение C5. </a:t>
            </a:r>
            <a:r>
              <a:rPr lang="ru-RU" dirty="0" smtClean="0"/>
              <a:t>При 1-м прохождении основного цикла вложенный цикл не выполняется ни разу, затем Робот передвигается в D5. При 2-м выполнении основного цикла Робот идет вниз до D6, затем сдвигается вправо до E6.   При 3-м прохождении основного цикла вложенный цикл не выполняется ни разу, затем Робот передвигается в F6. На этом выполнение программы заканчивается, т.к. в F6 условие выполнения основного цикла ложно.</a:t>
            </a:r>
          </a:p>
          <a:p>
            <a:r>
              <a:rPr lang="ru-RU" u="sng" dirty="0" smtClean="0">
                <a:solidFill>
                  <a:srgbClr val="FF0000"/>
                </a:solidFill>
              </a:rPr>
              <a:t>Найдена 1 «хорошая» клетка.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293096"/>
            <a:ext cx="55446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Начальное положение D3-D6.</a:t>
            </a:r>
            <a:r>
              <a:rPr lang="ru-RU" b="1" dirty="0" smtClean="0"/>
              <a:t> </a:t>
            </a:r>
            <a:r>
              <a:rPr lang="ru-RU" dirty="0" smtClean="0"/>
              <a:t> При 1-м выполнении основного цикла Робот идет вниз до D6, затем сдвигается вправо до E6.   При 2-м прохождении основного цикла вложенный цикл не выполняется ни разу, затем Робот передвигается в F6. На этом выполнение программы заканчивается, т.к. в F6 условие выполнения основного цикла ложно.</a:t>
            </a:r>
          </a:p>
          <a:p>
            <a:r>
              <a:rPr lang="ru-RU" b="1" i="1" dirty="0" smtClean="0"/>
              <a:t>      </a:t>
            </a:r>
            <a:r>
              <a:rPr lang="ru-RU" dirty="0" smtClean="0">
                <a:solidFill>
                  <a:srgbClr val="FF0000"/>
                </a:solidFill>
              </a:rPr>
              <a:t>Найдено 4 </a:t>
            </a:r>
            <a:r>
              <a:rPr lang="ru-RU" u="sng" dirty="0" smtClean="0">
                <a:solidFill>
                  <a:srgbClr val="FF0000"/>
                </a:solidFill>
              </a:rPr>
              <a:t>«хорошие» клетки.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  <p:pic>
        <p:nvPicPr>
          <p:cNvPr id="3" name="Picture 2" descr="https://ege.yandex.ru/media/inf_III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48472" cy="409606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067944" y="3326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Начальное положение E1-E6.</a:t>
            </a:r>
            <a:r>
              <a:rPr lang="ru-RU" b="1" dirty="0" smtClean="0"/>
              <a:t> </a:t>
            </a:r>
            <a:r>
              <a:rPr lang="ru-RU" dirty="0" smtClean="0"/>
              <a:t> От E6 Робот идет на одну клетку вправо в  F6. После этого выполнение программы заканчивается.</a:t>
            </a:r>
          </a:p>
          <a:p>
            <a:r>
              <a:rPr lang="ru-RU" b="1" i="1" dirty="0" smtClean="0"/>
              <a:t>      </a:t>
            </a:r>
            <a:r>
              <a:rPr lang="ru-RU" dirty="0" smtClean="0"/>
              <a:t>Найдено 6 </a:t>
            </a:r>
            <a:r>
              <a:rPr lang="ru-RU" u="sng" dirty="0" smtClean="0"/>
              <a:t>«хороших» клеток.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198884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Начальное положение F6.</a:t>
            </a:r>
            <a:r>
              <a:rPr lang="ru-RU" b="1" dirty="0" smtClean="0"/>
              <a:t> </a:t>
            </a:r>
            <a:r>
              <a:rPr lang="ru-RU" dirty="0" smtClean="0"/>
              <a:t>  Основной цикл не выполняется ни разу. Робот останавливается в F6.</a:t>
            </a:r>
          </a:p>
          <a:p>
            <a:r>
              <a:rPr lang="ru-RU" b="1" i="1" dirty="0" smtClean="0"/>
              <a:t>      </a:t>
            </a:r>
            <a:r>
              <a:rPr lang="ru-RU" dirty="0" smtClean="0"/>
              <a:t>Найдена 1 </a:t>
            </a:r>
            <a:r>
              <a:rPr lang="ru-RU" u="sng" dirty="0" smtClean="0"/>
              <a:t>«хорошая» клетка.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Итого:1+4+6+1 = 12 «хороших» клеток.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805265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https://ege.yandex.ru/informatics/question/A13/3/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78539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Статья, набранная на компьютере, содержит 10 страниц, на каждой странице 32</a:t>
            </a:r>
            <a:br>
              <a:rPr lang="ru-RU" dirty="0" smtClean="0"/>
            </a:br>
            <a:r>
              <a:rPr lang="ru-RU" dirty="0" smtClean="0"/>
              <a:t>строки, в каждой строке 56 символов. В одном из представлений </a:t>
            </a:r>
            <a:r>
              <a:rPr lang="ru-RU" dirty="0" err="1" smtClean="0"/>
              <a:t>Unicode</a:t>
            </a:r>
            <a:r>
              <a:rPr lang="ru-RU" dirty="0" smtClean="0"/>
              <a:t> каждый</a:t>
            </a:r>
            <a:br>
              <a:rPr lang="ru-RU" dirty="0" smtClean="0"/>
            </a:br>
            <a:r>
              <a:rPr lang="ru-RU" dirty="0" smtClean="0"/>
              <a:t>символ кодируется 2 байтами. Определите информационный объём статьи в этом</a:t>
            </a:r>
            <a:br>
              <a:rPr lang="ru-RU" dirty="0" smtClean="0"/>
            </a:br>
            <a:r>
              <a:rPr lang="ru-RU" dirty="0" smtClean="0"/>
              <a:t>варианте представления </a:t>
            </a:r>
            <a:r>
              <a:rPr lang="en-US" dirty="0" smtClean="0"/>
              <a:t>Unicode.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/>
              <a:t>1) 35 Кбайт              2.) 70 Кбайт              3.) 1024 байт                   4.) 960 байт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Пояснение к решению: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1) 10*32*56=17920 (количество символов)</a:t>
            </a:r>
            <a:br>
              <a:rPr lang="ru-RU" b="1" dirty="0" smtClean="0"/>
            </a:br>
            <a:r>
              <a:rPr lang="ru-RU" b="1" dirty="0" smtClean="0"/>
              <a:t>2) 17920*16= 286720 (бит)</a:t>
            </a:r>
            <a:br>
              <a:rPr lang="ru-RU" b="1" dirty="0" smtClean="0"/>
            </a:br>
            <a:r>
              <a:rPr lang="ru-RU" b="1" dirty="0" smtClean="0"/>
              <a:t>3) Осталось перевести полученный результат в Кб</a:t>
            </a:r>
            <a:br>
              <a:rPr lang="ru-RU" b="1" dirty="0" smtClean="0"/>
            </a:br>
            <a:r>
              <a:rPr lang="ru-RU" b="1" dirty="0" smtClean="0"/>
              <a:t>286720/8/1024= 35 (Кб)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Ответ: 1</a:t>
            </a: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Для какого из приведённых чисел истинно высказывание:</a:t>
            </a:r>
          </a:p>
          <a:p>
            <a:pPr>
              <a:buNone/>
            </a:pPr>
            <a:r>
              <a:rPr lang="ru-RU" dirty="0" smtClean="0"/>
              <a:t> НЕ (Вторая цифра чётная) И (Последняя цифра чётная)?</a:t>
            </a:r>
          </a:p>
          <a:p>
            <a:pPr>
              <a:buNone/>
            </a:pPr>
            <a:r>
              <a:rPr lang="ru-RU" dirty="0" smtClean="0"/>
              <a:t> 1) 2345 2.) 6848 3) 3561 4.) 4562</a:t>
            </a:r>
          </a:p>
          <a:p>
            <a:pPr>
              <a:buNone/>
            </a:pPr>
            <a:r>
              <a:rPr lang="ru-RU" dirty="0" smtClean="0">
                <a:hlinkClick r:id="rId2" action="ppaction://hlinksldjump"/>
              </a:rPr>
              <a:t>Ответ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(Вторая цифра нечетная) *(Последняя цифра чётная)- истинны оба лог. выражения</a:t>
            </a:r>
          </a:p>
          <a:p>
            <a:pPr>
              <a:buNone/>
            </a:pP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47C0-667D-4D78-ADFA-639C8CAF7ACA}" type="datetime1">
              <a:rPr lang="ru-RU" smtClean="0"/>
              <a:pPr/>
              <a:t>06.02.2016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некотором каталоге хранился файл День, имевший полное имя</a:t>
            </a:r>
            <a:br>
              <a:rPr lang="ru-RU" dirty="0" smtClean="0"/>
            </a:br>
            <a:r>
              <a:rPr lang="ru-RU" b="1" dirty="0" smtClean="0"/>
              <a:t>C:\Год\Месяц\День. </a:t>
            </a:r>
            <a:r>
              <a:rPr lang="ru-RU" dirty="0" smtClean="0"/>
              <a:t>Пользователь, находившийся в этом каталоге, поднялся на</a:t>
            </a:r>
            <a:br>
              <a:rPr lang="ru-RU" dirty="0" smtClean="0"/>
            </a:br>
            <a:r>
              <a:rPr lang="ru-RU" dirty="0" smtClean="0"/>
              <a:t>один уровень вверх, создал подкаталог Неделя и переместил в созданный</a:t>
            </a:r>
            <a:br>
              <a:rPr lang="ru-RU" dirty="0" smtClean="0"/>
            </a:br>
            <a:r>
              <a:rPr lang="ru-RU" dirty="0" smtClean="0"/>
              <a:t>подкаталог файл День. Каково стало полное имя этого файла после перемещения?</a:t>
            </a:r>
            <a:br>
              <a:rPr lang="ru-RU" dirty="0" smtClean="0"/>
            </a:br>
            <a:r>
              <a:rPr lang="en-US" b="1" dirty="0" smtClean="0"/>
              <a:t>1.) C:\</a:t>
            </a:r>
            <a:r>
              <a:rPr lang="ru-RU" b="1" dirty="0" err="1" smtClean="0"/>
              <a:t>Год\Месяц\День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2) C:\</a:t>
            </a:r>
            <a:r>
              <a:rPr lang="ru-RU" b="1" dirty="0" err="1" smtClean="0"/>
              <a:t>Год\Месяц\Неделя\День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3.) C:\</a:t>
            </a:r>
            <a:r>
              <a:rPr lang="ru-RU" b="1" dirty="0" err="1" smtClean="0"/>
              <a:t>Месяц\Неделя\День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/>
              <a:t>4) C:\</a:t>
            </a:r>
            <a:r>
              <a:rPr lang="ru-RU" b="1" dirty="0" err="1" smtClean="0"/>
              <a:t>Год\Неделя\День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Пояснение к решению: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dirty="0" smtClean="0"/>
              <a:t>День- это файл, следовательно поднимался пользователь с подкаталога Месяц. Оказавшись в подкаталоге Год создал подкаталог Неделя и перенес в него файл День. Следовательно </a:t>
            </a:r>
            <a:r>
              <a:rPr lang="ru-RU" b="1" dirty="0" smtClean="0"/>
              <a:t>ответ: 4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E2A2-AFE9-4D88-A700-BC9BF8DA1802}" type="datetime1">
              <a:rPr lang="ru-RU" smtClean="0"/>
              <a:pPr/>
              <a:t>06.02.2016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Дан фрагмент электронной таблицы: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pt-BR" sz="1400" b="1" dirty="0" smtClean="0"/>
              <a:t>1) =D1+2*A1 </a:t>
            </a:r>
            <a:r>
              <a:rPr lang="ru-RU" sz="1400" b="1" dirty="0" smtClean="0"/>
              <a:t>                                 </a:t>
            </a:r>
            <a:r>
              <a:rPr lang="pt-BR" sz="1400" b="1" dirty="0" smtClean="0"/>
              <a:t>2) =(C1–A1)*2</a:t>
            </a:r>
            <a:r>
              <a:rPr lang="ru-RU" sz="1400" b="1" dirty="0" smtClean="0"/>
              <a:t>                          </a:t>
            </a:r>
            <a:r>
              <a:rPr lang="pt-BR" sz="1400" b="1" dirty="0" smtClean="0"/>
              <a:t>3) =D1+B2 </a:t>
            </a:r>
            <a:r>
              <a:rPr lang="ru-RU" sz="1400" b="1" dirty="0" smtClean="0"/>
              <a:t>                        </a:t>
            </a:r>
            <a:r>
              <a:rPr lang="pt-BR" sz="1400" b="1" dirty="0" smtClean="0"/>
              <a:t>4) =(C1+A1)/2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                                                               Ответ: 2    </a:t>
            </a:r>
            <a:endParaRPr lang="en-US" sz="1600" b="1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245888" y="763438"/>
          <a:ext cx="2069976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844824"/>
          <a:ext cx="453650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290"/>
                <a:gridCol w="1077915"/>
                <a:gridCol w="1421123"/>
                <a:gridCol w="1152128"/>
                <a:gridCol w="432048"/>
              </a:tblGrid>
              <a:tr h="29329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293291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=C1+D1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=(A1+A2)/D1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=2*B2–A1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836712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Какая формула может быть записана в ячейке </a:t>
            </a:r>
            <a:r>
              <a:rPr lang="en-US" sz="1200" dirty="0" smtClean="0"/>
              <a:t>D</a:t>
            </a:r>
            <a:r>
              <a:rPr lang="ru-RU" sz="1200" dirty="0" smtClean="0"/>
              <a:t>2, чтобы построенная после выполнения</a:t>
            </a:r>
            <a:r>
              <a:rPr lang="en-US" sz="1200" dirty="0" smtClean="0"/>
              <a:t> </a:t>
            </a:r>
            <a:r>
              <a:rPr lang="ru-RU" sz="1200" dirty="0" smtClean="0"/>
              <a:t>вычислений диаграмма по значениям диапазона ячеек A2:D2 соответствовала рисунку?</a:t>
            </a:r>
            <a:endParaRPr lang="en-US" sz="1200" dirty="0"/>
          </a:p>
        </p:txBody>
      </p:sp>
      <p:sp>
        <p:nvSpPr>
          <p:cNvPr id="6" name="Восьмиугольник 5"/>
          <p:cNvSpPr/>
          <p:nvPr/>
        </p:nvSpPr>
        <p:spPr>
          <a:xfrm>
            <a:off x="323528" y="404664"/>
            <a:ext cx="576064" cy="504056"/>
          </a:xfrm>
          <a:prstGeom prst="oc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5.2</a:t>
            </a:r>
            <a:endParaRPr lang="en-US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Исполнитель робот</a:t>
            </a:r>
            <a:br>
              <a:rPr lang="ru-RU" dirty="0" smtClean="0"/>
            </a:br>
            <a:r>
              <a:rPr lang="ru-RU" dirty="0" smtClean="0"/>
              <a:t>задача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НАЧАЛО </a:t>
            </a:r>
            <a:br>
              <a:rPr lang="ru-RU" dirty="0" smtClean="0"/>
            </a:br>
            <a:r>
              <a:rPr lang="ru-RU" dirty="0" smtClean="0"/>
              <a:t>ПОКА </a:t>
            </a:r>
            <a:r>
              <a:rPr lang="ru-RU" b="1" dirty="0" smtClean="0"/>
              <a:t>слева свободно</a:t>
            </a:r>
            <a:r>
              <a:rPr lang="ru-RU" dirty="0" smtClean="0"/>
              <a:t> ИЛИ </a:t>
            </a:r>
            <a:r>
              <a:rPr lang="ru-RU" b="1" dirty="0" smtClean="0"/>
              <a:t>сверху свободно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      ЕСЛИ </a:t>
            </a:r>
            <a:r>
              <a:rPr lang="ru-RU" b="1" dirty="0" smtClean="0"/>
              <a:t>слева свободно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           ТО </a:t>
            </a:r>
            <a:r>
              <a:rPr lang="ru-RU" b="1" dirty="0" smtClean="0"/>
              <a:t>влево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           ИНАЧЕ </a:t>
            </a:r>
            <a:r>
              <a:rPr lang="ru-RU" b="1" dirty="0" smtClean="0"/>
              <a:t>вверх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      КОНЕЦ ЕСЛИ </a:t>
            </a:r>
            <a:br>
              <a:rPr lang="ru-RU" dirty="0" smtClean="0"/>
            </a:br>
            <a:r>
              <a:rPr lang="ru-RU" dirty="0" smtClean="0"/>
              <a:t>КОНЕЦ ПОКА </a:t>
            </a:r>
            <a:br>
              <a:rPr lang="ru-RU" dirty="0" smtClean="0"/>
            </a:br>
            <a:r>
              <a:rPr lang="ru-RU" dirty="0" smtClean="0"/>
              <a:t>КОНЕЦ 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E2A2-AFE9-4D88-A700-BC9BF8DA1802}" type="datetime1">
              <a:rPr lang="ru-RU" smtClean="0"/>
              <a:pPr/>
              <a:t>06.02.2016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E2A2-AFE9-4D88-A700-BC9BF8DA1802}" type="datetime1">
              <a:rPr lang="ru-RU" smtClean="0"/>
              <a:pPr/>
              <a:t>06.02.2016</a:t>
            </a:fld>
            <a:endParaRPr lang="ru-RU"/>
          </a:p>
        </p:txBody>
      </p:sp>
      <p:pic>
        <p:nvPicPr>
          <p:cNvPr id="14338" name="Picture 2" descr="задача A13 ЕГЭ по информатике 2013 лабиринт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27633"/>
            <a:ext cx="6624736" cy="6432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Сколько клеток лабиринта соответствуют требованию, что, начав движение в ней и выполнив предложенную программу, РОБОТ уцелеет и остановится в закрашенной клетке (клетка А1)?</a:t>
            </a:r>
          </a:p>
          <a:p>
            <a:r>
              <a:rPr lang="ru-RU" u="sng" dirty="0" smtClean="0"/>
              <a:t>8</a:t>
            </a:r>
          </a:p>
          <a:p>
            <a:r>
              <a:rPr lang="ru-RU" u="sng" dirty="0" smtClean="0"/>
              <a:t>12</a:t>
            </a:r>
          </a:p>
          <a:p>
            <a:r>
              <a:rPr lang="ru-RU" u="sng" dirty="0" smtClean="0"/>
              <a:t>17</a:t>
            </a:r>
          </a:p>
          <a:p>
            <a:r>
              <a:rPr lang="ru-RU" u="sng" dirty="0" smtClean="0"/>
              <a:t>21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F6D0-54FC-434A-A482-FE526FAAD18F}" type="datetime1">
              <a:rPr lang="ru-RU" smtClean="0"/>
              <a:pPr/>
              <a:t>06.02.2016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E2A2-AFE9-4D88-A700-BC9BF8DA1802}" type="datetime1">
              <a:rPr lang="ru-RU" smtClean="0"/>
              <a:pPr/>
              <a:t>06.02.2016</a:t>
            </a:fld>
            <a:endParaRPr lang="ru-RU"/>
          </a:p>
        </p:txBody>
      </p:sp>
      <p:pic>
        <p:nvPicPr>
          <p:cNvPr id="18434" name="Picture 2" descr="ЕГЭ по информатике 2013 задача A13 траектория движ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5233228" cy="420933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75656" y="620688"/>
            <a:ext cx="55839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Решение задачи 1</a:t>
            </a:r>
          </a:p>
          <a:p>
            <a:r>
              <a:rPr lang="ru-RU" sz="3200" b="1" dirty="0" smtClean="0"/>
              <a:t>Траектория движения робота </a:t>
            </a:r>
            <a:endParaRPr lang="ru-RU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257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Дан фрагмент электронной таблицы:                1) =D1+2*A1                                  2) =(C1–A1)*2                          3) =D1+B2                         4) =(C1+A1)/2                                                                          Ответ: 2    </vt:lpstr>
      <vt:lpstr>Исполнитель робот задача 1.</vt:lpstr>
      <vt:lpstr>Слайд 7</vt:lpstr>
      <vt:lpstr>Слайд 8</vt:lpstr>
      <vt:lpstr>Слайд 9</vt:lpstr>
      <vt:lpstr>Слайд 10</vt:lpstr>
      <vt:lpstr>Задача 1502 (самост)</vt:lpstr>
      <vt:lpstr>Слайд 12</vt:lpstr>
      <vt:lpstr>Задача 3. Сколько клеток лабиринта соответствуют требованию, что, начав движение в ней и выполнив предложенную программу, РОБОТ уцелеет и остановится в закрашенной клетке (клетка F6)?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23</cp:revision>
  <dcterms:created xsi:type="dcterms:W3CDTF">2016-02-06T07:56:03Z</dcterms:created>
  <dcterms:modified xsi:type="dcterms:W3CDTF">2016-02-06T11:29:47Z</dcterms:modified>
</cp:coreProperties>
</file>